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61" r:id="rId4"/>
    <p:sldId id="276" r:id="rId5"/>
    <p:sldId id="277" r:id="rId6"/>
    <p:sldId id="259" r:id="rId7"/>
    <p:sldId id="274" r:id="rId8"/>
    <p:sldId id="285" r:id="rId9"/>
    <p:sldId id="272" r:id="rId10"/>
    <p:sldId id="279" r:id="rId11"/>
    <p:sldId id="278" r:id="rId12"/>
    <p:sldId id="283" r:id="rId13"/>
    <p:sldId id="284" r:id="rId14"/>
    <p:sldId id="282" r:id="rId15"/>
    <p:sldId id="287" r:id="rId16"/>
    <p:sldId id="271"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87" d="100"/>
          <a:sy n="87" d="100"/>
        </p:scale>
        <p:origin x="69" y="38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Xing%20Fang\Desktop\652%20final\652%20final.xlsx" TargetMode="External"/><Relationship Id="rId2" Type="http://schemas.microsoft.com/office/2011/relationships/chartColorStyle" Target="colors10.xml"/><Relationship Id="rId1" Type="http://schemas.microsoft.com/office/2011/relationships/chartStyle" Target="style10.xml"/></Relationships>
</file>

<file path=ppt/charts/_rels/chart2.xml.rels><?xml version="1.0" encoding="UTF-8" standalone="yes"?>
<Relationships xmlns="http://schemas.openxmlformats.org/package/2006/relationships"><Relationship Id="rId3" Type="http://schemas.openxmlformats.org/officeDocument/2006/relationships/oleObject" Target="file:///C:\Users\liulu\OneDrive\Documents\19spring\BIA%20652%20Multivariate%20Data%20Analysis\HWK\Final\Final%20PJ\WA_Fn-UseC_-HR-Employee-Attrition.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liulu\OneDrive\Documents\19spring\BIA%20652%20Multivariate%20Data%20Analysis\HWK\Final\Final%20PJ\WA_Fn-UseC_-HR-Employee-Attrition.csv"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liulu\OneDrive\Documents\19spring\BIA%20652%20Multivariate%20Data%20Analysis\HWK\Final\Final%20PJ\WA_Fn-UseC_-HR-Employee-Attrition.csv"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liulu\OneDrive\Documents\19spring\BIA%20652%20Multivariate%20Data%20Analysis\HWK\Final\Final%20PJ\WA_Fn-UseC_-HR-Employee-Attrition.csv"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liulu\OneDrive\Documents\19spring\BIA%20652%20Multivariate%20Data%20Analysis\HWK\Final\Final%20PJ\WA_Fn-UseC_-HR-Employee-Attrition.csv"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embeddings/oleObject1.bin"/><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Xing%20Fang\Desktop\652%20final\652%20final.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Xing%20Fang\Desktop\652%20final\652%20final.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[WA_Fn-UseC_-HR-Employee-Attrition.csv]Sheet1!PivotTable9</c:name>
    <c:fmtId val="3"/>
  </c:pivotSource>
  <c:chart>
    <c:title>
      <c:tx>
        <c:rich>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r>
              <a:rPr lang="en-US" sz="1600" b="1"/>
              <a:t>Attrition</a:t>
            </a:r>
          </a:p>
        </c:rich>
      </c:tx>
      <c:overlay val="0"/>
      <c:spPr>
        <a:noFill/>
        <a:ln>
          <a:noFill/>
        </a:ln>
        <a:effectLst/>
      </c:spPr>
      <c:txPr>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bg1">
              <a:lumMod val="65000"/>
            </a:schemeClr>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C00000"/>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bg1">
              <a:lumMod val="65000"/>
            </a:schemeClr>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solidFill>
            <a:srgbClr val="C00000"/>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bg1">
              <a:lumMod val="65000"/>
            </a:schemeClr>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8"/>
        <c:spPr>
          <a:solidFill>
            <a:srgbClr val="C00000"/>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Sheet1!$B$3</c:f>
              <c:strCache>
                <c:ptCount val="1"/>
                <c:pt idx="0">
                  <c:v>Total</c:v>
                </c:pt>
              </c:strCache>
            </c:strRef>
          </c:tx>
          <c:spPr>
            <a:solidFill>
              <a:schemeClr val="accent1"/>
            </a:solidFill>
            <a:ln>
              <a:noFill/>
            </a:ln>
            <a:effectLst/>
          </c:spPr>
          <c:invertIfNegative val="0"/>
          <c:dPt>
            <c:idx val="0"/>
            <c:invertIfNegative val="0"/>
            <c:bubble3D val="0"/>
            <c:spPr>
              <a:solidFill>
                <a:schemeClr val="bg1">
                  <a:lumMod val="65000"/>
                </a:schemeClr>
              </a:solidFill>
              <a:ln>
                <a:noFill/>
              </a:ln>
              <a:effectLst/>
            </c:spPr>
            <c:extLst>
              <c:ext xmlns:c16="http://schemas.microsoft.com/office/drawing/2014/chart" uri="{C3380CC4-5D6E-409C-BE32-E72D297353CC}">
                <c16:uniqueId val="{00000001-7309-4C04-B3F1-8593F62CF6D6}"/>
              </c:ext>
            </c:extLst>
          </c:dPt>
          <c:dPt>
            <c:idx val="1"/>
            <c:invertIfNegative val="0"/>
            <c:bubble3D val="0"/>
            <c:spPr>
              <a:solidFill>
                <a:srgbClr val="C00000"/>
              </a:solidFill>
              <a:ln>
                <a:noFill/>
              </a:ln>
              <a:effectLst/>
            </c:spPr>
            <c:extLst>
              <c:ext xmlns:c16="http://schemas.microsoft.com/office/drawing/2014/chart" uri="{C3380CC4-5D6E-409C-BE32-E72D297353CC}">
                <c16:uniqueId val="{00000003-7309-4C04-B3F1-8593F62CF6D6}"/>
              </c:ext>
            </c:extLst>
          </c:dPt>
          <c:dLbls>
            <c:dLbl>
              <c:idx val="0"/>
              <c:layout>
                <c:manualLayout>
                  <c:x val="2.7777777777777267E-3"/>
                  <c:y val="7.9065610873813669E-2"/>
                </c:manualLayout>
              </c:layout>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309-4C04-B3F1-8593F62CF6D6}"/>
                </c:ext>
              </c:extLst>
            </c:dLbl>
            <c:dLbl>
              <c:idx val="1"/>
              <c:layout>
                <c:manualLayout>
                  <c:x val="0"/>
                  <c:y val="7.5471719470458498E-2"/>
                </c:manualLayout>
              </c:layout>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7309-4C04-B3F1-8593F62CF6D6}"/>
                </c:ext>
              </c:extLst>
            </c:dLbl>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Sheet1!$A$4:$A$5</c:f>
              <c:strCache>
                <c:ptCount val="2"/>
                <c:pt idx="0">
                  <c:v>No</c:v>
                </c:pt>
                <c:pt idx="1">
                  <c:v>Yes</c:v>
                </c:pt>
              </c:strCache>
            </c:strRef>
          </c:cat>
          <c:val>
            <c:numRef>
              <c:f>Sheet1!$B$4:$B$5</c:f>
              <c:numCache>
                <c:formatCode>General</c:formatCode>
                <c:ptCount val="2"/>
                <c:pt idx="0">
                  <c:v>1233</c:v>
                </c:pt>
                <c:pt idx="1">
                  <c:v>237</c:v>
                </c:pt>
              </c:numCache>
            </c:numRef>
          </c:val>
          <c:extLst>
            <c:ext xmlns:c16="http://schemas.microsoft.com/office/drawing/2014/chart" uri="{C3380CC4-5D6E-409C-BE32-E72D297353CC}">
              <c16:uniqueId val="{00000004-7309-4C04-B3F1-8593F62CF6D6}"/>
            </c:ext>
          </c:extLst>
        </c:ser>
        <c:dLbls>
          <c:showLegendKey val="0"/>
          <c:showVal val="0"/>
          <c:showCatName val="0"/>
          <c:showSerName val="0"/>
          <c:showPercent val="0"/>
          <c:showBubbleSize val="0"/>
        </c:dLbls>
        <c:gapWidth val="219"/>
        <c:overlap val="-27"/>
        <c:axId val="768828624"/>
        <c:axId val="768828944"/>
      </c:barChart>
      <c:catAx>
        <c:axId val="7688286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768828944"/>
        <c:crosses val="autoZero"/>
        <c:auto val="1"/>
        <c:lblAlgn val="ctr"/>
        <c:lblOffset val="100"/>
        <c:noMultiLvlLbl val="0"/>
      </c:catAx>
      <c:valAx>
        <c:axId val="76882894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68828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Accuracy-Cluster-2</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Sheet1!$A$6</c:f>
              <c:strCache>
                <c:ptCount val="1"/>
                <c:pt idx="0">
                  <c:v>Cluster-2</c:v>
                </c:pt>
              </c:strCache>
            </c:strRef>
          </c:tx>
          <c:spPr>
            <a:solidFill>
              <a:schemeClr val="bg1">
                <a:lumMod val="75000"/>
              </a:schemeClr>
            </a:solidFill>
            <a:ln>
              <a:noFill/>
            </a:ln>
            <a:effectLst/>
          </c:spPr>
          <c:invertIfNegative val="0"/>
          <c:dPt>
            <c:idx val="3"/>
            <c:invertIfNegative val="0"/>
            <c:bubble3D val="0"/>
            <c:spPr>
              <a:solidFill>
                <a:schemeClr val="bg1">
                  <a:lumMod val="65000"/>
                </a:schemeClr>
              </a:solidFill>
              <a:ln>
                <a:solidFill>
                  <a:srgbClr val="C00000"/>
                </a:solidFill>
              </a:ln>
              <a:effectLst/>
            </c:spPr>
            <c:extLst>
              <c:ext xmlns:c16="http://schemas.microsoft.com/office/drawing/2014/chart" uri="{C3380CC4-5D6E-409C-BE32-E72D297353CC}">
                <c16:uniqueId val="{00000001-8E6C-40D0-9C11-221DE6D8521A}"/>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Sheet1!$B$6:$E$6</c:f>
              <c:numCache>
                <c:formatCode>General</c:formatCode>
                <c:ptCount val="4"/>
                <c:pt idx="0">
                  <c:v>0.72960000000000003</c:v>
                </c:pt>
                <c:pt idx="1">
                  <c:v>0.73240000000000005</c:v>
                </c:pt>
                <c:pt idx="2">
                  <c:v>0.79720000000000002</c:v>
                </c:pt>
                <c:pt idx="3">
                  <c:v>0.96060000000000001</c:v>
                </c:pt>
              </c:numCache>
            </c:numRef>
          </c:val>
          <c:extLst>
            <c:ext xmlns:c15="http://schemas.microsoft.com/office/drawing/2012/chart" uri="{02D57815-91ED-43cb-92C2-25804820EDAC}">
              <c15:filteredCategoryTitle>
                <c15:cat>
                  <c:multiLvlStrRef>
                    <c:extLst>
                      <c:ext uri="{02D57815-91ED-43cb-92C2-25804820EDAC}">
                        <c15:formulaRef>
                          <c15:sqref>Sheet1!#REF!</c15:sqref>
                        </c15:formulaRef>
                      </c:ext>
                    </c:extLst>
                  </c:multiLvlStrRef>
                </c15:cat>
              </c15:filteredCategoryTitle>
            </c:ext>
            <c:ext xmlns:c16="http://schemas.microsoft.com/office/drawing/2014/chart" uri="{C3380CC4-5D6E-409C-BE32-E72D297353CC}">
              <c16:uniqueId val="{00000002-8E6C-40D0-9C11-221DE6D8521A}"/>
            </c:ext>
          </c:extLst>
        </c:ser>
        <c:dLbls>
          <c:showLegendKey val="0"/>
          <c:showVal val="0"/>
          <c:showCatName val="0"/>
          <c:showSerName val="0"/>
          <c:showPercent val="0"/>
          <c:showBubbleSize val="0"/>
        </c:dLbls>
        <c:gapWidth val="219"/>
        <c:overlap val="-27"/>
        <c:axId val="614600080"/>
        <c:axId val="614600408"/>
      </c:barChart>
      <c:catAx>
        <c:axId val="6146000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14600408"/>
        <c:crosses val="autoZero"/>
        <c:auto val="1"/>
        <c:lblAlgn val="ctr"/>
        <c:lblOffset val="100"/>
        <c:noMultiLvlLbl val="0"/>
      </c:catAx>
      <c:valAx>
        <c:axId val="61460040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146000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[WA_Fn-UseC_-HR-Employee-Attrition.csv]Sheet2!PivotTable59</c:name>
    <c:fmtId val="4"/>
  </c:pivotSource>
  <c:chart>
    <c:title>
      <c:tx>
        <c:rich>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r>
              <a:rPr lang="en-US" sz="1600" b="1" dirty="0"/>
              <a:t>Business Travel</a:t>
            </a:r>
          </a:p>
        </c:rich>
      </c:tx>
      <c:overlay val="0"/>
      <c:spPr>
        <a:noFill/>
        <a:ln>
          <a:noFill/>
        </a:ln>
        <a:effectLst/>
      </c:spPr>
      <c:txPr>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howLegendKey val="0"/>
          <c:showVal val="1"/>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none"/>
        </c:marker>
        <c:dLbl>
          <c:idx val="0"/>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bg1">
              <a:lumMod val="50000"/>
            </a:schemeClr>
          </a:solidFill>
          <a:ln>
            <a:noFill/>
          </a:ln>
          <a:effectLst/>
        </c:spPr>
      </c:pivotFmt>
      <c:pivotFmt>
        <c:idx val="18"/>
        <c:spPr>
          <a:solidFill>
            <a:schemeClr val="bg1">
              <a:lumMod val="50000"/>
            </a:schemeClr>
          </a:solidFill>
          <a:ln>
            <a:noFill/>
          </a:ln>
          <a:effectLst/>
        </c:spPr>
      </c:pivotFmt>
      <c:pivotFmt>
        <c:idx val="19"/>
        <c:spPr>
          <a:solidFill>
            <a:schemeClr val="bg1">
              <a:lumMod val="50000"/>
            </a:schemeClr>
          </a:solidFill>
          <a:ln>
            <a:noFill/>
          </a:ln>
          <a:effectLst/>
        </c:spPr>
      </c:pivotFmt>
      <c:pivotFmt>
        <c:idx val="20"/>
        <c:spPr>
          <a:solidFill>
            <a:srgbClr val="C00000"/>
          </a:solidFill>
          <a:ln>
            <a:noFill/>
          </a:ln>
          <a:effectLst/>
        </c:spPr>
      </c:pivotFmt>
      <c:pivotFmt>
        <c:idx val="21"/>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3"/>
        <c:spPr>
          <a:solidFill>
            <a:schemeClr val="bg1">
              <a:lumMod val="50000"/>
            </a:schemeClr>
          </a:solidFill>
          <a:ln>
            <a:noFill/>
          </a:ln>
          <a:effectLst/>
        </c:spPr>
      </c:pivotFmt>
      <c:pivotFmt>
        <c:idx val="24"/>
        <c:spPr>
          <a:solidFill>
            <a:schemeClr val="bg1">
              <a:lumMod val="50000"/>
            </a:schemeClr>
          </a:solidFill>
          <a:ln>
            <a:noFill/>
          </a:ln>
          <a:effectLst/>
        </c:spPr>
      </c:pivotFmt>
      <c:pivotFmt>
        <c:idx val="25"/>
        <c:spPr>
          <a:solidFill>
            <a:schemeClr val="bg1">
              <a:lumMod val="50000"/>
            </a:schemeClr>
          </a:solidFill>
          <a:ln>
            <a:noFill/>
          </a:ln>
          <a:effectLst/>
        </c:spPr>
      </c:pivotFmt>
      <c:pivotFmt>
        <c:idx val="26"/>
        <c:spPr>
          <a:solidFill>
            <a:srgbClr val="C0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8"/>
        <c:spPr>
          <a:solidFill>
            <a:schemeClr val="bg1">
              <a:lumMod val="50000"/>
            </a:schemeClr>
          </a:solidFill>
          <a:ln>
            <a:noFill/>
          </a:ln>
          <a:effectLst/>
        </c:spPr>
      </c:pivotFmt>
      <c:pivotFmt>
        <c:idx val="29"/>
        <c:spPr>
          <a:solidFill>
            <a:schemeClr val="bg1">
              <a:lumMod val="50000"/>
            </a:schemeClr>
          </a:solidFill>
          <a:ln>
            <a:noFill/>
          </a:ln>
          <a:effectLst/>
        </c:spPr>
      </c:pivotFmt>
      <c:pivotFmt>
        <c:idx val="30"/>
        <c:spPr>
          <a:solidFill>
            <a:schemeClr val="bg1">
              <a:lumMod val="50000"/>
            </a:schemeClr>
          </a:solidFill>
          <a:ln>
            <a:noFill/>
          </a:ln>
          <a:effectLst/>
        </c:spPr>
      </c:pivotFmt>
      <c:pivotFmt>
        <c:idx val="31"/>
        <c:spPr>
          <a:solidFill>
            <a:srgbClr val="C0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Sheet2!$B$3:$B$4</c:f>
              <c:strCache>
                <c:ptCount val="1"/>
                <c:pt idx="0">
                  <c:v>No</c:v>
                </c:pt>
              </c:strCache>
            </c:strRef>
          </c:tx>
          <c:spPr>
            <a:solidFill>
              <a:schemeClr val="bg1">
                <a:lumMod val="65000"/>
              </a:schemeClr>
            </a:solidFill>
            <a:ln>
              <a:noFill/>
            </a:ln>
            <a:effectLst/>
          </c:spPr>
          <c:invertIfNegative val="0"/>
          <c:dPt>
            <c:idx val="0"/>
            <c:invertIfNegative val="0"/>
            <c:bubble3D val="0"/>
            <c:spPr>
              <a:solidFill>
                <a:schemeClr val="bg1">
                  <a:lumMod val="65000"/>
                </a:schemeClr>
              </a:solidFill>
              <a:ln>
                <a:noFill/>
              </a:ln>
              <a:effectLst/>
            </c:spPr>
            <c:extLst>
              <c:ext xmlns:c16="http://schemas.microsoft.com/office/drawing/2014/chart" uri="{C3380CC4-5D6E-409C-BE32-E72D297353CC}">
                <c16:uniqueId val="{00000001-156E-4697-9439-10840C3924EF}"/>
              </c:ext>
            </c:extLst>
          </c:dPt>
          <c:dPt>
            <c:idx val="1"/>
            <c:invertIfNegative val="0"/>
            <c:bubble3D val="0"/>
            <c:spPr>
              <a:solidFill>
                <a:schemeClr val="bg1">
                  <a:lumMod val="65000"/>
                </a:schemeClr>
              </a:solidFill>
              <a:ln>
                <a:noFill/>
              </a:ln>
              <a:effectLst/>
            </c:spPr>
            <c:extLst>
              <c:ext xmlns:c16="http://schemas.microsoft.com/office/drawing/2014/chart" uri="{C3380CC4-5D6E-409C-BE32-E72D297353CC}">
                <c16:uniqueId val="{00000003-156E-4697-9439-10840C3924EF}"/>
              </c:ext>
            </c:extLst>
          </c:dPt>
          <c:dPt>
            <c:idx val="2"/>
            <c:invertIfNegative val="0"/>
            <c:bubble3D val="0"/>
            <c:spPr>
              <a:solidFill>
                <a:schemeClr val="bg1">
                  <a:lumMod val="65000"/>
                </a:schemeClr>
              </a:solidFill>
              <a:ln>
                <a:noFill/>
              </a:ln>
              <a:effectLst/>
            </c:spPr>
            <c:extLst>
              <c:ext xmlns:c16="http://schemas.microsoft.com/office/drawing/2014/chart" uri="{C3380CC4-5D6E-409C-BE32-E72D297353CC}">
                <c16:uniqueId val="{00000005-156E-4697-9439-10840C3924EF}"/>
              </c:ext>
            </c:extLst>
          </c:dPt>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Sheet2!$A$5:$A$7</c:f>
              <c:strCache>
                <c:ptCount val="3"/>
                <c:pt idx="0">
                  <c:v>Non-Travel</c:v>
                </c:pt>
                <c:pt idx="1">
                  <c:v>Travel_Frequently</c:v>
                </c:pt>
                <c:pt idx="2">
                  <c:v>Travel_Rarely</c:v>
                </c:pt>
              </c:strCache>
            </c:strRef>
          </c:cat>
          <c:val>
            <c:numRef>
              <c:f>Sheet2!$B$5:$B$7</c:f>
              <c:numCache>
                <c:formatCode>General</c:formatCode>
                <c:ptCount val="3"/>
                <c:pt idx="0">
                  <c:v>138</c:v>
                </c:pt>
                <c:pt idx="1">
                  <c:v>208</c:v>
                </c:pt>
                <c:pt idx="2">
                  <c:v>887</c:v>
                </c:pt>
              </c:numCache>
            </c:numRef>
          </c:val>
          <c:extLst>
            <c:ext xmlns:c16="http://schemas.microsoft.com/office/drawing/2014/chart" uri="{C3380CC4-5D6E-409C-BE32-E72D297353CC}">
              <c16:uniqueId val="{00000006-156E-4697-9439-10840C3924EF}"/>
            </c:ext>
          </c:extLst>
        </c:ser>
        <c:ser>
          <c:idx val="1"/>
          <c:order val="1"/>
          <c:tx>
            <c:strRef>
              <c:f>Sheet2!$C$3:$C$4</c:f>
              <c:strCache>
                <c:ptCount val="1"/>
                <c:pt idx="0">
                  <c:v>Yes</c:v>
                </c:pt>
              </c:strCache>
            </c:strRef>
          </c:tx>
          <c:spPr>
            <a:solidFill>
              <a:srgbClr val="C00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Sheet2!$A$5:$A$7</c:f>
              <c:strCache>
                <c:ptCount val="3"/>
                <c:pt idx="0">
                  <c:v>Non-Travel</c:v>
                </c:pt>
                <c:pt idx="1">
                  <c:v>Travel_Frequently</c:v>
                </c:pt>
                <c:pt idx="2">
                  <c:v>Travel_Rarely</c:v>
                </c:pt>
              </c:strCache>
            </c:strRef>
          </c:cat>
          <c:val>
            <c:numRef>
              <c:f>Sheet2!$C$5:$C$7</c:f>
              <c:numCache>
                <c:formatCode>General</c:formatCode>
                <c:ptCount val="3"/>
                <c:pt idx="0">
                  <c:v>12</c:v>
                </c:pt>
                <c:pt idx="1">
                  <c:v>69</c:v>
                </c:pt>
                <c:pt idx="2">
                  <c:v>156</c:v>
                </c:pt>
              </c:numCache>
            </c:numRef>
          </c:val>
          <c:extLst>
            <c:ext xmlns:c16="http://schemas.microsoft.com/office/drawing/2014/chart" uri="{C3380CC4-5D6E-409C-BE32-E72D297353CC}">
              <c16:uniqueId val="{00000007-156E-4697-9439-10840C3924EF}"/>
            </c:ext>
          </c:extLst>
        </c:ser>
        <c:dLbls>
          <c:showLegendKey val="0"/>
          <c:showVal val="0"/>
          <c:showCatName val="0"/>
          <c:showSerName val="0"/>
          <c:showPercent val="0"/>
          <c:showBubbleSize val="0"/>
        </c:dLbls>
        <c:gapWidth val="182"/>
        <c:overlap val="100"/>
        <c:axId val="578151608"/>
        <c:axId val="578148728"/>
      </c:barChart>
      <c:catAx>
        <c:axId val="5781516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578148728"/>
        <c:crosses val="autoZero"/>
        <c:auto val="1"/>
        <c:lblAlgn val="ctr"/>
        <c:lblOffset val="100"/>
        <c:noMultiLvlLbl val="0"/>
      </c:catAx>
      <c:valAx>
        <c:axId val="57814872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781516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[WA_Fn-UseC_-HR-Employee-Attrition.csv]Sheet3!PivotTable68</c:name>
    <c:fmtId val="3"/>
  </c:pivotSource>
  <c:chart>
    <c:title>
      <c:tx>
        <c:rich>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r>
              <a:rPr lang="en-US" sz="1600" b="1"/>
              <a:t>Age</a:t>
            </a:r>
          </a:p>
        </c:rich>
      </c:tx>
      <c:overlay val="0"/>
      <c:spPr>
        <a:noFill/>
        <a:ln>
          <a:noFill/>
        </a:ln>
        <a:effectLst/>
      </c:spPr>
      <c:txPr>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bg1">
              <a:lumMod val="65000"/>
            </a:schemeClr>
          </a:solidFill>
          <a:ln>
            <a:noFill/>
          </a:ln>
          <a:effectLst/>
        </c:spPr>
      </c:pivotFmt>
      <c:pivotFmt>
        <c:idx val="6"/>
        <c:spPr>
          <a:solidFill>
            <a:srgbClr val="C00000"/>
          </a:solidFill>
          <a:ln>
            <a:noFill/>
          </a:ln>
          <a:effectLst/>
        </c:spPr>
      </c:pivotFmt>
      <c:pivotFmt>
        <c:idx val="7"/>
        <c:spPr>
          <a:solidFill>
            <a:schemeClr val="bg1">
              <a:lumMod val="6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rgbClr val="C0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bg1">
              <a:lumMod val="6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rgbClr val="C0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Sheet3!$B$3:$B$4</c:f>
              <c:strCache>
                <c:ptCount val="1"/>
                <c:pt idx="0">
                  <c:v>No</c:v>
                </c:pt>
              </c:strCache>
            </c:strRef>
          </c:tx>
          <c:spPr>
            <a:solidFill>
              <a:schemeClr val="bg1">
                <a:lumMod val="65000"/>
              </a:schemeClr>
            </a:solidFill>
            <a:ln>
              <a:noFill/>
            </a:ln>
            <a:effectLst/>
          </c:spPr>
          <c:invertIfNegative val="0"/>
          <c:cat>
            <c:strRef>
              <c:f>Sheet3!$A$5:$A$47</c:f>
              <c:strCache>
                <c:ptCount val="43"/>
                <c:pt idx="0">
                  <c:v>18</c:v>
                </c:pt>
                <c:pt idx="1">
                  <c:v>19</c:v>
                </c:pt>
                <c:pt idx="2">
                  <c:v>20</c:v>
                </c:pt>
                <c:pt idx="3">
                  <c:v>21</c:v>
                </c:pt>
                <c:pt idx="4">
                  <c:v>22</c:v>
                </c:pt>
                <c:pt idx="5">
                  <c:v>23</c:v>
                </c:pt>
                <c:pt idx="6">
                  <c:v>24</c:v>
                </c:pt>
                <c:pt idx="7">
                  <c:v>25</c:v>
                </c:pt>
                <c:pt idx="8">
                  <c:v>26</c:v>
                </c:pt>
                <c:pt idx="9">
                  <c:v>27</c:v>
                </c:pt>
                <c:pt idx="10">
                  <c:v>28</c:v>
                </c:pt>
                <c:pt idx="11">
                  <c:v>29</c:v>
                </c:pt>
                <c:pt idx="12">
                  <c:v>30</c:v>
                </c:pt>
                <c:pt idx="13">
                  <c:v>31</c:v>
                </c:pt>
                <c:pt idx="14">
                  <c:v>32</c:v>
                </c:pt>
                <c:pt idx="15">
                  <c:v>33</c:v>
                </c:pt>
                <c:pt idx="16">
                  <c:v>34</c:v>
                </c:pt>
                <c:pt idx="17">
                  <c:v>35</c:v>
                </c:pt>
                <c:pt idx="18">
                  <c:v>36</c:v>
                </c:pt>
                <c:pt idx="19">
                  <c:v>37</c:v>
                </c:pt>
                <c:pt idx="20">
                  <c:v>38</c:v>
                </c:pt>
                <c:pt idx="21">
                  <c:v>39</c:v>
                </c:pt>
                <c:pt idx="22">
                  <c:v>40</c:v>
                </c:pt>
                <c:pt idx="23">
                  <c:v>41</c:v>
                </c:pt>
                <c:pt idx="24">
                  <c:v>42</c:v>
                </c:pt>
                <c:pt idx="25">
                  <c:v>43</c:v>
                </c:pt>
                <c:pt idx="26">
                  <c:v>44</c:v>
                </c:pt>
                <c:pt idx="27">
                  <c:v>45</c:v>
                </c:pt>
                <c:pt idx="28">
                  <c:v>46</c:v>
                </c:pt>
                <c:pt idx="29">
                  <c:v>47</c:v>
                </c:pt>
                <c:pt idx="30">
                  <c:v>48</c:v>
                </c:pt>
                <c:pt idx="31">
                  <c:v>49</c:v>
                </c:pt>
                <c:pt idx="32">
                  <c:v>50</c:v>
                </c:pt>
                <c:pt idx="33">
                  <c:v>51</c:v>
                </c:pt>
                <c:pt idx="34">
                  <c:v>52</c:v>
                </c:pt>
                <c:pt idx="35">
                  <c:v>53</c:v>
                </c:pt>
                <c:pt idx="36">
                  <c:v>54</c:v>
                </c:pt>
                <c:pt idx="37">
                  <c:v>55</c:v>
                </c:pt>
                <c:pt idx="38">
                  <c:v>56</c:v>
                </c:pt>
                <c:pt idx="39">
                  <c:v>57</c:v>
                </c:pt>
                <c:pt idx="40">
                  <c:v>58</c:v>
                </c:pt>
                <c:pt idx="41">
                  <c:v>59</c:v>
                </c:pt>
                <c:pt idx="42">
                  <c:v>60</c:v>
                </c:pt>
              </c:strCache>
            </c:strRef>
          </c:cat>
          <c:val>
            <c:numRef>
              <c:f>Sheet3!$B$5:$B$47</c:f>
              <c:numCache>
                <c:formatCode>General</c:formatCode>
                <c:ptCount val="43"/>
                <c:pt idx="0">
                  <c:v>4</c:v>
                </c:pt>
                <c:pt idx="1">
                  <c:v>3</c:v>
                </c:pt>
                <c:pt idx="2">
                  <c:v>5</c:v>
                </c:pt>
                <c:pt idx="3">
                  <c:v>7</c:v>
                </c:pt>
                <c:pt idx="4">
                  <c:v>11</c:v>
                </c:pt>
                <c:pt idx="5">
                  <c:v>10</c:v>
                </c:pt>
                <c:pt idx="6">
                  <c:v>19</c:v>
                </c:pt>
                <c:pt idx="7">
                  <c:v>20</c:v>
                </c:pt>
                <c:pt idx="8">
                  <c:v>27</c:v>
                </c:pt>
                <c:pt idx="9">
                  <c:v>45</c:v>
                </c:pt>
                <c:pt idx="10">
                  <c:v>34</c:v>
                </c:pt>
                <c:pt idx="11">
                  <c:v>50</c:v>
                </c:pt>
                <c:pt idx="12">
                  <c:v>51</c:v>
                </c:pt>
                <c:pt idx="13">
                  <c:v>51</c:v>
                </c:pt>
                <c:pt idx="14">
                  <c:v>50</c:v>
                </c:pt>
                <c:pt idx="15">
                  <c:v>46</c:v>
                </c:pt>
                <c:pt idx="16">
                  <c:v>68</c:v>
                </c:pt>
                <c:pt idx="17">
                  <c:v>68</c:v>
                </c:pt>
                <c:pt idx="18">
                  <c:v>63</c:v>
                </c:pt>
                <c:pt idx="19">
                  <c:v>44</c:v>
                </c:pt>
                <c:pt idx="20">
                  <c:v>56</c:v>
                </c:pt>
                <c:pt idx="21">
                  <c:v>36</c:v>
                </c:pt>
                <c:pt idx="22">
                  <c:v>52</c:v>
                </c:pt>
                <c:pt idx="23">
                  <c:v>34</c:v>
                </c:pt>
                <c:pt idx="24">
                  <c:v>44</c:v>
                </c:pt>
                <c:pt idx="25">
                  <c:v>30</c:v>
                </c:pt>
                <c:pt idx="26">
                  <c:v>27</c:v>
                </c:pt>
                <c:pt idx="27">
                  <c:v>39</c:v>
                </c:pt>
                <c:pt idx="28">
                  <c:v>29</c:v>
                </c:pt>
                <c:pt idx="29">
                  <c:v>21</c:v>
                </c:pt>
                <c:pt idx="30">
                  <c:v>17</c:v>
                </c:pt>
                <c:pt idx="31">
                  <c:v>22</c:v>
                </c:pt>
                <c:pt idx="32">
                  <c:v>25</c:v>
                </c:pt>
                <c:pt idx="33">
                  <c:v>17</c:v>
                </c:pt>
                <c:pt idx="34">
                  <c:v>15</c:v>
                </c:pt>
                <c:pt idx="35">
                  <c:v>17</c:v>
                </c:pt>
                <c:pt idx="36">
                  <c:v>18</c:v>
                </c:pt>
                <c:pt idx="37">
                  <c:v>19</c:v>
                </c:pt>
                <c:pt idx="38">
                  <c:v>11</c:v>
                </c:pt>
                <c:pt idx="39">
                  <c:v>4</c:v>
                </c:pt>
                <c:pt idx="40">
                  <c:v>9</c:v>
                </c:pt>
                <c:pt idx="41">
                  <c:v>10</c:v>
                </c:pt>
                <c:pt idx="42">
                  <c:v>5</c:v>
                </c:pt>
              </c:numCache>
            </c:numRef>
          </c:val>
          <c:extLst>
            <c:ext xmlns:c16="http://schemas.microsoft.com/office/drawing/2014/chart" uri="{C3380CC4-5D6E-409C-BE32-E72D297353CC}">
              <c16:uniqueId val="{00000000-1B49-4DE8-87C5-7E585133CF21}"/>
            </c:ext>
          </c:extLst>
        </c:ser>
        <c:ser>
          <c:idx val="1"/>
          <c:order val="1"/>
          <c:tx>
            <c:strRef>
              <c:f>Sheet3!$C$3:$C$4</c:f>
              <c:strCache>
                <c:ptCount val="1"/>
                <c:pt idx="0">
                  <c:v>Yes</c:v>
                </c:pt>
              </c:strCache>
            </c:strRef>
          </c:tx>
          <c:spPr>
            <a:solidFill>
              <a:srgbClr val="C00000"/>
            </a:solidFill>
            <a:ln>
              <a:noFill/>
            </a:ln>
            <a:effectLst/>
          </c:spPr>
          <c:invertIfNegative val="0"/>
          <c:cat>
            <c:strRef>
              <c:f>Sheet3!$A$5:$A$47</c:f>
              <c:strCache>
                <c:ptCount val="43"/>
                <c:pt idx="0">
                  <c:v>18</c:v>
                </c:pt>
                <c:pt idx="1">
                  <c:v>19</c:v>
                </c:pt>
                <c:pt idx="2">
                  <c:v>20</c:v>
                </c:pt>
                <c:pt idx="3">
                  <c:v>21</c:v>
                </c:pt>
                <c:pt idx="4">
                  <c:v>22</c:v>
                </c:pt>
                <c:pt idx="5">
                  <c:v>23</c:v>
                </c:pt>
                <c:pt idx="6">
                  <c:v>24</c:v>
                </c:pt>
                <c:pt idx="7">
                  <c:v>25</c:v>
                </c:pt>
                <c:pt idx="8">
                  <c:v>26</c:v>
                </c:pt>
                <c:pt idx="9">
                  <c:v>27</c:v>
                </c:pt>
                <c:pt idx="10">
                  <c:v>28</c:v>
                </c:pt>
                <c:pt idx="11">
                  <c:v>29</c:v>
                </c:pt>
                <c:pt idx="12">
                  <c:v>30</c:v>
                </c:pt>
                <c:pt idx="13">
                  <c:v>31</c:v>
                </c:pt>
                <c:pt idx="14">
                  <c:v>32</c:v>
                </c:pt>
                <c:pt idx="15">
                  <c:v>33</c:v>
                </c:pt>
                <c:pt idx="16">
                  <c:v>34</c:v>
                </c:pt>
                <c:pt idx="17">
                  <c:v>35</c:v>
                </c:pt>
                <c:pt idx="18">
                  <c:v>36</c:v>
                </c:pt>
                <c:pt idx="19">
                  <c:v>37</c:v>
                </c:pt>
                <c:pt idx="20">
                  <c:v>38</c:v>
                </c:pt>
                <c:pt idx="21">
                  <c:v>39</c:v>
                </c:pt>
                <c:pt idx="22">
                  <c:v>40</c:v>
                </c:pt>
                <c:pt idx="23">
                  <c:v>41</c:v>
                </c:pt>
                <c:pt idx="24">
                  <c:v>42</c:v>
                </c:pt>
                <c:pt idx="25">
                  <c:v>43</c:v>
                </c:pt>
                <c:pt idx="26">
                  <c:v>44</c:v>
                </c:pt>
                <c:pt idx="27">
                  <c:v>45</c:v>
                </c:pt>
                <c:pt idx="28">
                  <c:v>46</c:v>
                </c:pt>
                <c:pt idx="29">
                  <c:v>47</c:v>
                </c:pt>
                <c:pt idx="30">
                  <c:v>48</c:v>
                </c:pt>
                <c:pt idx="31">
                  <c:v>49</c:v>
                </c:pt>
                <c:pt idx="32">
                  <c:v>50</c:v>
                </c:pt>
                <c:pt idx="33">
                  <c:v>51</c:v>
                </c:pt>
                <c:pt idx="34">
                  <c:v>52</c:v>
                </c:pt>
                <c:pt idx="35">
                  <c:v>53</c:v>
                </c:pt>
                <c:pt idx="36">
                  <c:v>54</c:v>
                </c:pt>
                <c:pt idx="37">
                  <c:v>55</c:v>
                </c:pt>
                <c:pt idx="38">
                  <c:v>56</c:v>
                </c:pt>
                <c:pt idx="39">
                  <c:v>57</c:v>
                </c:pt>
                <c:pt idx="40">
                  <c:v>58</c:v>
                </c:pt>
                <c:pt idx="41">
                  <c:v>59</c:v>
                </c:pt>
                <c:pt idx="42">
                  <c:v>60</c:v>
                </c:pt>
              </c:strCache>
            </c:strRef>
          </c:cat>
          <c:val>
            <c:numRef>
              <c:f>Sheet3!$C$5:$C$47</c:f>
              <c:numCache>
                <c:formatCode>General</c:formatCode>
                <c:ptCount val="43"/>
                <c:pt idx="0">
                  <c:v>4</c:v>
                </c:pt>
                <c:pt idx="1">
                  <c:v>6</c:v>
                </c:pt>
                <c:pt idx="2">
                  <c:v>6</c:v>
                </c:pt>
                <c:pt idx="3">
                  <c:v>6</c:v>
                </c:pt>
                <c:pt idx="4">
                  <c:v>5</c:v>
                </c:pt>
                <c:pt idx="5">
                  <c:v>4</c:v>
                </c:pt>
                <c:pt idx="6">
                  <c:v>7</c:v>
                </c:pt>
                <c:pt idx="7">
                  <c:v>6</c:v>
                </c:pt>
                <c:pt idx="8">
                  <c:v>12</c:v>
                </c:pt>
                <c:pt idx="9">
                  <c:v>3</c:v>
                </c:pt>
                <c:pt idx="10">
                  <c:v>14</c:v>
                </c:pt>
                <c:pt idx="11">
                  <c:v>18</c:v>
                </c:pt>
                <c:pt idx="12">
                  <c:v>9</c:v>
                </c:pt>
                <c:pt idx="13">
                  <c:v>18</c:v>
                </c:pt>
                <c:pt idx="14">
                  <c:v>11</c:v>
                </c:pt>
                <c:pt idx="15">
                  <c:v>12</c:v>
                </c:pt>
                <c:pt idx="16">
                  <c:v>9</c:v>
                </c:pt>
                <c:pt idx="17">
                  <c:v>10</c:v>
                </c:pt>
                <c:pt idx="18">
                  <c:v>6</c:v>
                </c:pt>
                <c:pt idx="19">
                  <c:v>6</c:v>
                </c:pt>
                <c:pt idx="20">
                  <c:v>2</c:v>
                </c:pt>
                <c:pt idx="21">
                  <c:v>6</c:v>
                </c:pt>
                <c:pt idx="22">
                  <c:v>5</c:v>
                </c:pt>
                <c:pt idx="23">
                  <c:v>6</c:v>
                </c:pt>
                <c:pt idx="24">
                  <c:v>2</c:v>
                </c:pt>
                <c:pt idx="25">
                  <c:v>2</c:v>
                </c:pt>
                <c:pt idx="26">
                  <c:v>6</c:v>
                </c:pt>
                <c:pt idx="27">
                  <c:v>2</c:v>
                </c:pt>
                <c:pt idx="28">
                  <c:v>4</c:v>
                </c:pt>
                <c:pt idx="29">
                  <c:v>3</c:v>
                </c:pt>
                <c:pt idx="30">
                  <c:v>2</c:v>
                </c:pt>
                <c:pt idx="31">
                  <c:v>2</c:v>
                </c:pt>
                <c:pt idx="32">
                  <c:v>5</c:v>
                </c:pt>
                <c:pt idx="33">
                  <c:v>2</c:v>
                </c:pt>
                <c:pt idx="34">
                  <c:v>3</c:v>
                </c:pt>
                <c:pt idx="35">
                  <c:v>2</c:v>
                </c:pt>
                <c:pt idx="37">
                  <c:v>3</c:v>
                </c:pt>
                <c:pt idx="38">
                  <c:v>3</c:v>
                </c:pt>
                <c:pt idx="40">
                  <c:v>5</c:v>
                </c:pt>
              </c:numCache>
            </c:numRef>
          </c:val>
          <c:extLst>
            <c:ext xmlns:c16="http://schemas.microsoft.com/office/drawing/2014/chart" uri="{C3380CC4-5D6E-409C-BE32-E72D297353CC}">
              <c16:uniqueId val="{00000001-1B49-4DE8-87C5-7E585133CF21}"/>
            </c:ext>
          </c:extLst>
        </c:ser>
        <c:dLbls>
          <c:showLegendKey val="0"/>
          <c:showVal val="0"/>
          <c:showCatName val="0"/>
          <c:showSerName val="0"/>
          <c:showPercent val="0"/>
          <c:showBubbleSize val="0"/>
        </c:dLbls>
        <c:gapWidth val="182"/>
        <c:overlap val="100"/>
        <c:axId val="1682197320"/>
        <c:axId val="1682199240"/>
      </c:barChart>
      <c:catAx>
        <c:axId val="1682197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682199240"/>
        <c:crosses val="autoZero"/>
        <c:auto val="1"/>
        <c:lblAlgn val="ctr"/>
        <c:lblOffset val="100"/>
        <c:noMultiLvlLbl val="0"/>
      </c:catAx>
      <c:valAx>
        <c:axId val="168219924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821973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[WA_Fn-UseC_-HR-Employee-Attrition.csv]Sheet4!PivotTable75</c:name>
    <c:fmtId val="3"/>
  </c:pivotSource>
  <c:chart>
    <c:title>
      <c:tx>
        <c:rich>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r>
              <a:rPr lang="en-US" sz="1600" b="1"/>
              <a:t>EducationField</a:t>
            </a:r>
          </a:p>
        </c:rich>
      </c:tx>
      <c:overlay val="0"/>
      <c:spPr>
        <a:noFill/>
        <a:ln>
          <a:noFill/>
        </a:ln>
        <a:effectLst/>
      </c:spPr>
      <c:txPr>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C0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bg1">
              <a:lumMod val="65000"/>
            </a:schemeClr>
          </a:solidFill>
          <a:ln>
            <a:noFill/>
          </a:ln>
          <a:effectLst/>
        </c:spPr>
      </c:pivotFmt>
      <c:pivotFmt>
        <c:idx val="3"/>
        <c:spPr>
          <a:solidFill>
            <a:schemeClr val="bg1">
              <a:lumMod val="6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C0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bg1">
              <a:lumMod val="6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spPr>
          <a:solidFill>
            <a:srgbClr val="C0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Sheet4!$B$3:$B$4</c:f>
              <c:strCache>
                <c:ptCount val="1"/>
                <c:pt idx="0">
                  <c:v>No</c:v>
                </c:pt>
              </c:strCache>
            </c:strRef>
          </c:tx>
          <c:spPr>
            <a:solidFill>
              <a:schemeClr val="bg1">
                <a:lumMod val="6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Sheet4!$A$5:$A$10</c:f>
              <c:strCache>
                <c:ptCount val="6"/>
                <c:pt idx="0">
                  <c:v>Human Resources</c:v>
                </c:pt>
                <c:pt idx="1">
                  <c:v>Life Sciences</c:v>
                </c:pt>
                <c:pt idx="2">
                  <c:v>Marketing</c:v>
                </c:pt>
                <c:pt idx="3">
                  <c:v>Medical</c:v>
                </c:pt>
                <c:pt idx="4">
                  <c:v>Other</c:v>
                </c:pt>
                <c:pt idx="5">
                  <c:v>Technical Degree</c:v>
                </c:pt>
              </c:strCache>
            </c:strRef>
          </c:cat>
          <c:val>
            <c:numRef>
              <c:f>Sheet4!$B$5:$B$10</c:f>
              <c:numCache>
                <c:formatCode>General</c:formatCode>
                <c:ptCount val="6"/>
                <c:pt idx="0">
                  <c:v>20</c:v>
                </c:pt>
                <c:pt idx="1">
                  <c:v>517</c:v>
                </c:pt>
                <c:pt idx="2">
                  <c:v>124</c:v>
                </c:pt>
                <c:pt idx="3">
                  <c:v>401</c:v>
                </c:pt>
                <c:pt idx="4">
                  <c:v>71</c:v>
                </c:pt>
                <c:pt idx="5">
                  <c:v>100</c:v>
                </c:pt>
              </c:numCache>
            </c:numRef>
          </c:val>
          <c:extLst>
            <c:ext xmlns:c16="http://schemas.microsoft.com/office/drawing/2014/chart" uri="{C3380CC4-5D6E-409C-BE32-E72D297353CC}">
              <c16:uniqueId val="{00000000-D5B2-4643-B2ED-5E6F8D9EAE25}"/>
            </c:ext>
          </c:extLst>
        </c:ser>
        <c:ser>
          <c:idx val="1"/>
          <c:order val="1"/>
          <c:tx>
            <c:strRef>
              <c:f>Sheet4!$C$3:$C$4</c:f>
              <c:strCache>
                <c:ptCount val="1"/>
                <c:pt idx="0">
                  <c:v>Yes</c:v>
                </c:pt>
              </c:strCache>
            </c:strRef>
          </c:tx>
          <c:spPr>
            <a:solidFill>
              <a:srgbClr val="C00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Sheet4!$A$5:$A$10</c:f>
              <c:strCache>
                <c:ptCount val="6"/>
                <c:pt idx="0">
                  <c:v>Human Resources</c:v>
                </c:pt>
                <c:pt idx="1">
                  <c:v>Life Sciences</c:v>
                </c:pt>
                <c:pt idx="2">
                  <c:v>Marketing</c:v>
                </c:pt>
                <c:pt idx="3">
                  <c:v>Medical</c:v>
                </c:pt>
                <c:pt idx="4">
                  <c:v>Other</c:v>
                </c:pt>
                <c:pt idx="5">
                  <c:v>Technical Degree</c:v>
                </c:pt>
              </c:strCache>
            </c:strRef>
          </c:cat>
          <c:val>
            <c:numRef>
              <c:f>Sheet4!$C$5:$C$10</c:f>
              <c:numCache>
                <c:formatCode>General</c:formatCode>
                <c:ptCount val="6"/>
                <c:pt idx="0">
                  <c:v>7</c:v>
                </c:pt>
                <c:pt idx="1">
                  <c:v>89</c:v>
                </c:pt>
                <c:pt idx="2">
                  <c:v>35</c:v>
                </c:pt>
                <c:pt idx="3">
                  <c:v>63</c:v>
                </c:pt>
                <c:pt idx="4">
                  <c:v>11</c:v>
                </c:pt>
                <c:pt idx="5">
                  <c:v>32</c:v>
                </c:pt>
              </c:numCache>
            </c:numRef>
          </c:val>
          <c:extLst>
            <c:ext xmlns:c16="http://schemas.microsoft.com/office/drawing/2014/chart" uri="{C3380CC4-5D6E-409C-BE32-E72D297353CC}">
              <c16:uniqueId val="{00000001-D5B2-4643-B2ED-5E6F8D9EAE25}"/>
            </c:ext>
          </c:extLst>
        </c:ser>
        <c:dLbls>
          <c:showLegendKey val="0"/>
          <c:showVal val="0"/>
          <c:showCatName val="0"/>
          <c:showSerName val="0"/>
          <c:showPercent val="0"/>
          <c:showBubbleSize val="0"/>
        </c:dLbls>
        <c:gapWidth val="182"/>
        <c:overlap val="100"/>
        <c:axId val="1682197640"/>
        <c:axId val="1682197960"/>
      </c:barChart>
      <c:catAx>
        <c:axId val="16821976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682197960"/>
        <c:crosses val="autoZero"/>
        <c:auto val="1"/>
        <c:lblAlgn val="ctr"/>
        <c:lblOffset val="100"/>
        <c:noMultiLvlLbl val="0"/>
      </c:catAx>
      <c:valAx>
        <c:axId val="168219796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821976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[WA_Fn-UseC_-HR-Employee-Attrition.csv]Sheet5!PivotTable80</c:name>
    <c:fmtId val="3"/>
  </c:pivotSource>
  <c:chart>
    <c:title>
      <c:tx>
        <c:rich>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r>
              <a:rPr lang="en-US" sz="1600" b="1"/>
              <a:t>Gender</a:t>
            </a:r>
          </a:p>
        </c:rich>
      </c:tx>
      <c:overlay val="0"/>
      <c:spPr>
        <a:noFill/>
        <a:ln>
          <a:noFill/>
        </a:ln>
        <a:effectLst/>
      </c:spPr>
      <c:txPr>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C0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bg1">
              <a:lumMod val="65000"/>
            </a:schemeClr>
          </a:solidFill>
          <a:ln>
            <a:noFill/>
          </a:ln>
          <a:effectLst/>
        </c:spPr>
      </c:pivotFmt>
      <c:pivotFmt>
        <c:idx val="3"/>
        <c:spPr>
          <a:solidFill>
            <a:schemeClr val="bg1">
              <a:lumMod val="6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C0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bg1">
              <a:lumMod val="6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spPr>
          <a:solidFill>
            <a:srgbClr val="C0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9.9434314228419529E-2"/>
          <c:y val="0.11847945205479452"/>
          <c:w val="0.87095229212330361"/>
          <c:h val="0.77834909389188722"/>
        </c:manualLayout>
      </c:layout>
      <c:barChart>
        <c:barDir val="col"/>
        <c:grouping val="stacked"/>
        <c:varyColors val="0"/>
        <c:ser>
          <c:idx val="0"/>
          <c:order val="0"/>
          <c:tx>
            <c:strRef>
              <c:f>Sheet5!$B$3:$B$4</c:f>
              <c:strCache>
                <c:ptCount val="1"/>
                <c:pt idx="0">
                  <c:v>No</c:v>
                </c:pt>
              </c:strCache>
            </c:strRef>
          </c:tx>
          <c:spPr>
            <a:solidFill>
              <a:schemeClr val="bg1">
                <a:lumMod val="6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Sheet5!$A$5:$A$6</c:f>
              <c:strCache>
                <c:ptCount val="2"/>
                <c:pt idx="0">
                  <c:v>Female</c:v>
                </c:pt>
                <c:pt idx="1">
                  <c:v>Male</c:v>
                </c:pt>
              </c:strCache>
            </c:strRef>
          </c:cat>
          <c:val>
            <c:numRef>
              <c:f>Sheet5!$B$5:$B$6</c:f>
              <c:numCache>
                <c:formatCode>General</c:formatCode>
                <c:ptCount val="2"/>
                <c:pt idx="0">
                  <c:v>501</c:v>
                </c:pt>
                <c:pt idx="1">
                  <c:v>732</c:v>
                </c:pt>
              </c:numCache>
            </c:numRef>
          </c:val>
          <c:extLst>
            <c:ext xmlns:c16="http://schemas.microsoft.com/office/drawing/2014/chart" uri="{C3380CC4-5D6E-409C-BE32-E72D297353CC}">
              <c16:uniqueId val="{00000000-D9C5-4579-AB7B-0FA4766ED345}"/>
            </c:ext>
          </c:extLst>
        </c:ser>
        <c:ser>
          <c:idx val="1"/>
          <c:order val="1"/>
          <c:tx>
            <c:strRef>
              <c:f>Sheet5!$C$3:$C$4</c:f>
              <c:strCache>
                <c:ptCount val="1"/>
                <c:pt idx="0">
                  <c:v>Yes</c:v>
                </c:pt>
              </c:strCache>
            </c:strRef>
          </c:tx>
          <c:spPr>
            <a:solidFill>
              <a:srgbClr val="C00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Sheet5!$A$5:$A$6</c:f>
              <c:strCache>
                <c:ptCount val="2"/>
                <c:pt idx="0">
                  <c:v>Female</c:v>
                </c:pt>
                <c:pt idx="1">
                  <c:v>Male</c:v>
                </c:pt>
              </c:strCache>
            </c:strRef>
          </c:cat>
          <c:val>
            <c:numRef>
              <c:f>Sheet5!$C$5:$C$6</c:f>
              <c:numCache>
                <c:formatCode>General</c:formatCode>
                <c:ptCount val="2"/>
                <c:pt idx="0">
                  <c:v>87</c:v>
                </c:pt>
                <c:pt idx="1">
                  <c:v>150</c:v>
                </c:pt>
              </c:numCache>
            </c:numRef>
          </c:val>
          <c:extLst>
            <c:ext xmlns:c16="http://schemas.microsoft.com/office/drawing/2014/chart" uri="{C3380CC4-5D6E-409C-BE32-E72D297353CC}">
              <c16:uniqueId val="{00000001-D9C5-4579-AB7B-0FA4766ED345}"/>
            </c:ext>
          </c:extLst>
        </c:ser>
        <c:dLbls>
          <c:showLegendKey val="0"/>
          <c:showVal val="0"/>
          <c:showCatName val="0"/>
          <c:showSerName val="0"/>
          <c:showPercent val="0"/>
          <c:showBubbleSize val="0"/>
        </c:dLbls>
        <c:gapWidth val="219"/>
        <c:overlap val="100"/>
        <c:axId val="1682215560"/>
        <c:axId val="1682212680"/>
      </c:barChart>
      <c:catAx>
        <c:axId val="16822155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682212680"/>
        <c:crosses val="autoZero"/>
        <c:auto val="1"/>
        <c:lblAlgn val="ctr"/>
        <c:lblOffset val="100"/>
        <c:noMultiLvlLbl val="0"/>
      </c:catAx>
      <c:valAx>
        <c:axId val="168221268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822155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[WA_Fn-UseC_-HR-Employee-Attrition.csv]Sheet6!PivotTable85</c:name>
    <c:fmtId val="3"/>
  </c:pivotSource>
  <c:chart>
    <c:title>
      <c:tx>
        <c:rich>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r>
              <a:rPr lang="en-US" sz="1600" b="1" dirty="0"/>
              <a:t>Marital Status</a:t>
            </a:r>
          </a:p>
        </c:rich>
      </c:tx>
      <c:overlay val="0"/>
      <c:spPr>
        <a:noFill/>
        <a:ln>
          <a:noFill/>
        </a:ln>
        <a:effectLst/>
      </c:spPr>
      <c:txPr>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C0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bg1">
              <a:lumMod val="65000"/>
            </a:schemeClr>
          </a:solidFill>
          <a:ln>
            <a:noFill/>
          </a:ln>
          <a:effectLst/>
        </c:spPr>
      </c:pivotFmt>
      <c:pivotFmt>
        <c:idx val="3"/>
        <c:spPr>
          <a:solidFill>
            <a:schemeClr val="bg1">
              <a:lumMod val="6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C0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bg1">
              <a:lumMod val="6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spPr>
          <a:solidFill>
            <a:srgbClr val="C0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9.782953990762068E-2"/>
          <c:y val="0.15518315229917584"/>
          <c:w val="0.86351304832923603"/>
          <c:h val="0.77504573016067579"/>
        </c:manualLayout>
      </c:layout>
      <c:barChart>
        <c:barDir val="col"/>
        <c:grouping val="stacked"/>
        <c:varyColors val="0"/>
        <c:ser>
          <c:idx val="0"/>
          <c:order val="0"/>
          <c:tx>
            <c:strRef>
              <c:f>Sheet6!$B$3:$B$4</c:f>
              <c:strCache>
                <c:ptCount val="1"/>
                <c:pt idx="0">
                  <c:v>No</c:v>
                </c:pt>
              </c:strCache>
            </c:strRef>
          </c:tx>
          <c:spPr>
            <a:solidFill>
              <a:schemeClr val="bg1">
                <a:lumMod val="6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Sheet6!$A$5:$A$7</c:f>
              <c:strCache>
                <c:ptCount val="3"/>
                <c:pt idx="0">
                  <c:v>Divorced</c:v>
                </c:pt>
                <c:pt idx="1">
                  <c:v>Married</c:v>
                </c:pt>
                <c:pt idx="2">
                  <c:v>Single</c:v>
                </c:pt>
              </c:strCache>
            </c:strRef>
          </c:cat>
          <c:val>
            <c:numRef>
              <c:f>Sheet6!$B$5:$B$7</c:f>
              <c:numCache>
                <c:formatCode>General</c:formatCode>
                <c:ptCount val="3"/>
                <c:pt idx="0">
                  <c:v>294</c:v>
                </c:pt>
                <c:pt idx="1">
                  <c:v>589</c:v>
                </c:pt>
                <c:pt idx="2">
                  <c:v>350</c:v>
                </c:pt>
              </c:numCache>
            </c:numRef>
          </c:val>
          <c:extLst>
            <c:ext xmlns:c16="http://schemas.microsoft.com/office/drawing/2014/chart" uri="{C3380CC4-5D6E-409C-BE32-E72D297353CC}">
              <c16:uniqueId val="{00000000-0A74-4663-A61A-988253F596AF}"/>
            </c:ext>
          </c:extLst>
        </c:ser>
        <c:ser>
          <c:idx val="1"/>
          <c:order val="1"/>
          <c:tx>
            <c:strRef>
              <c:f>Sheet6!$C$3:$C$4</c:f>
              <c:strCache>
                <c:ptCount val="1"/>
                <c:pt idx="0">
                  <c:v>Yes</c:v>
                </c:pt>
              </c:strCache>
            </c:strRef>
          </c:tx>
          <c:spPr>
            <a:solidFill>
              <a:srgbClr val="C00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Sheet6!$A$5:$A$7</c:f>
              <c:strCache>
                <c:ptCount val="3"/>
                <c:pt idx="0">
                  <c:v>Divorced</c:v>
                </c:pt>
                <c:pt idx="1">
                  <c:v>Married</c:v>
                </c:pt>
                <c:pt idx="2">
                  <c:v>Single</c:v>
                </c:pt>
              </c:strCache>
            </c:strRef>
          </c:cat>
          <c:val>
            <c:numRef>
              <c:f>Sheet6!$C$5:$C$7</c:f>
              <c:numCache>
                <c:formatCode>General</c:formatCode>
                <c:ptCount val="3"/>
                <c:pt idx="0">
                  <c:v>33</c:v>
                </c:pt>
                <c:pt idx="1">
                  <c:v>84</c:v>
                </c:pt>
                <c:pt idx="2">
                  <c:v>120</c:v>
                </c:pt>
              </c:numCache>
            </c:numRef>
          </c:val>
          <c:extLst>
            <c:ext xmlns:c16="http://schemas.microsoft.com/office/drawing/2014/chart" uri="{C3380CC4-5D6E-409C-BE32-E72D297353CC}">
              <c16:uniqueId val="{00000001-0A74-4663-A61A-988253F596AF}"/>
            </c:ext>
          </c:extLst>
        </c:ser>
        <c:dLbls>
          <c:showLegendKey val="0"/>
          <c:showVal val="0"/>
          <c:showCatName val="0"/>
          <c:showSerName val="0"/>
          <c:showPercent val="0"/>
          <c:showBubbleSize val="0"/>
        </c:dLbls>
        <c:gapWidth val="219"/>
        <c:overlap val="100"/>
        <c:axId val="1682208520"/>
        <c:axId val="1682214280"/>
      </c:barChart>
      <c:catAx>
        <c:axId val="16822085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682214280"/>
        <c:crosses val="autoZero"/>
        <c:auto val="1"/>
        <c:lblAlgn val="ctr"/>
        <c:lblOffset val="100"/>
        <c:noMultiLvlLbl val="0"/>
      </c:catAx>
      <c:valAx>
        <c:axId val="168221428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822085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dLbls>
          <c:showLegendKey val="0"/>
          <c:showVal val="0"/>
          <c:showCatName val="0"/>
          <c:showSerName val="0"/>
          <c:showPercent val="0"/>
          <c:showBubbleSize val="0"/>
        </c:dLbls>
        <c:gapWidth val="219"/>
        <c:overlap val="-27"/>
        <c:axId val="771444816"/>
        <c:axId val="771445136"/>
      </c:barChart>
      <c:catAx>
        <c:axId val="7714448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71445136"/>
        <c:crosses val="autoZero"/>
        <c:auto val="1"/>
        <c:lblAlgn val="ctr"/>
        <c:lblOffset val="100"/>
        <c:noMultiLvlLbl val="0"/>
      </c:catAx>
      <c:valAx>
        <c:axId val="771445136"/>
        <c:scaling>
          <c:orientation val="minMax"/>
          <c:max val="1"/>
          <c:min val="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714448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Accuracy-Whole D</a:t>
            </a:r>
            <a:r>
              <a:rPr lang="en-US" altLang="zh-CN"/>
              <a:t>ata</a:t>
            </a:r>
            <a:r>
              <a:rPr lang="en-US"/>
              <a:t>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Sheet1!$A$4</c:f>
              <c:strCache>
                <c:ptCount val="1"/>
                <c:pt idx="0">
                  <c:v>Whole Data</c:v>
                </c:pt>
              </c:strCache>
            </c:strRef>
          </c:tx>
          <c:spPr>
            <a:solidFill>
              <a:schemeClr val="bg1">
                <a:lumMod val="75000"/>
              </a:schemeClr>
            </a:solidFill>
            <a:ln>
              <a:noFill/>
            </a:ln>
            <a:effectLst/>
          </c:spPr>
          <c:invertIfNegative val="0"/>
          <c:dPt>
            <c:idx val="3"/>
            <c:invertIfNegative val="0"/>
            <c:bubble3D val="0"/>
            <c:spPr>
              <a:solidFill>
                <a:schemeClr val="bg1">
                  <a:lumMod val="65000"/>
                </a:schemeClr>
              </a:solidFill>
              <a:ln>
                <a:solidFill>
                  <a:srgbClr val="C00000"/>
                </a:solidFill>
              </a:ln>
              <a:effectLst/>
            </c:spPr>
            <c:extLst>
              <c:ext xmlns:c16="http://schemas.microsoft.com/office/drawing/2014/chart" uri="{C3380CC4-5D6E-409C-BE32-E72D297353CC}">
                <c16:uniqueId val="{00000001-9E28-4119-9B69-2C7B5CFACBC7}"/>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Sheet1!$B$3:$E$3</c:f>
              <c:strCache>
                <c:ptCount val="4"/>
                <c:pt idx="0">
                  <c:v>lda</c:v>
                </c:pt>
                <c:pt idx="1">
                  <c:v>glm</c:v>
                </c:pt>
                <c:pt idx="2">
                  <c:v>knn</c:v>
                </c:pt>
                <c:pt idx="3">
                  <c:v>rf</c:v>
                </c:pt>
              </c:strCache>
            </c:strRef>
          </c:cat>
          <c:val>
            <c:numRef>
              <c:f>Sheet1!$B$4:$E$4</c:f>
              <c:numCache>
                <c:formatCode>General</c:formatCode>
                <c:ptCount val="4"/>
                <c:pt idx="0">
                  <c:v>0.69430000000000003</c:v>
                </c:pt>
                <c:pt idx="1">
                  <c:v>0.69230000000000003</c:v>
                </c:pt>
                <c:pt idx="2">
                  <c:v>0.78339999999999999</c:v>
                </c:pt>
                <c:pt idx="3">
                  <c:v>0.96960000000000002</c:v>
                </c:pt>
              </c:numCache>
            </c:numRef>
          </c:val>
          <c:extLst>
            <c:ext xmlns:c16="http://schemas.microsoft.com/office/drawing/2014/chart" uri="{C3380CC4-5D6E-409C-BE32-E72D297353CC}">
              <c16:uniqueId val="{00000002-9E28-4119-9B69-2C7B5CFACBC7}"/>
            </c:ext>
          </c:extLst>
        </c:ser>
        <c:dLbls>
          <c:showLegendKey val="0"/>
          <c:showVal val="0"/>
          <c:showCatName val="0"/>
          <c:showSerName val="0"/>
          <c:showPercent val="0"/>
          <c:showBubbleSize val="0"/>
        </c:dLbls>
        <c:gapWidth val="219"/>
        <c:overlap val="-27"/>
        <c:axId val="608359488"/>
        <c:axId val="608356864"/>
      </c:barChart>
      <c:catAx>
        <c:axId val="6083594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08356864"/>
        <c:crosses val="autoZero"/>
        <c:auto val="1"/>
        <c:lblAlgn val="ctr"/>
        <c:lblOffset val="100"/>
        <c:noMultiLvlLbl val="0"/>
      </c:catAx>
      <c:valAx>
        <c:axId val="60835686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083594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Accuracy-Cluster-1</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Sheet1!$A$5</c:f>
              <c:strCache>
                <c:ptCount val="1"/>
                <c:pt idx="0">
                  <c:v>Cluster-1</c:v>
                </c:pt>
              </c:strCache>
            </c:strRef>
          </c:tx>
          <c:spPr>
            <a:solidFill>
              <a:schemeClr val="bg1">
                <a:lumMod val="75000"/>
              </a:schemeClr>
            </a:solidFill>
            <a:ln>
              <a:noFill/>
            </a:ln>
            <a:effectLst/>
          </c:spPr>
          <c:invertIfNegative val="0"/>
          <c:dPt>
            <c:idx val="3"/>
            <c:invertIfNegative val="0"/>
            <c:bubble3D val="0"/>
            <c:spPr>
              <a:solidFill>
                <a:schemeClr val="bg1">
                  <a:lumMod val="65000"/>
                </a:schemeClr>
              </a:solidFill>
              <a:ln>
                <a:solidFill>
                  <a:srgbClr val="C00000"/>
                </a:solidFill>
              </a:ln>
              <a:effectLst/>
            </c:spPr>
            <c:extLst>
              <c:ext xmlns:c16="http://schemas.microsoft.com/office/drawing/2014/chart" uri="{C3380CC4-5D6E-409C-BE32-E72D297353CC}">
                <c16:uniqueId val="{00000001-9146-4F2A-BB7E-9611D0ECACCC}"/>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Sheet1!$B$5:$E$5</c:f>
              <c:numCache>
                <c:formatCode>General</c:formatCode>
                <c:ptCount val="4"/>
                <c:pt idx="0">
                  <c:v>0.76980000000000004</c:v>
                </c:pt>
                <c:pt idx="1">
                  <c:v>0.76980000000000004</c:v>
                </c:pt>
                <c:pt idx="2">
                  <c:v>0.8417</c:v>
                </c:pt>
                <c:pt idx="3">
                  <c:v>1</c:v>
                </c:pt>
              </c:numCache>
            </c:numRef>
          </c:val>
          <c:extLst>
            <c:ext xmlns:c15="http://schemas.microsoft.com/office/drawing/2012/chart" uri="{02D57815-91ED-43cb-92C2-25804820EDAC}">
              <c15:filteredCategoryTitle>
                <c15:cat>
                  <c:multiLvlStrRef>
                    <c:extLst>
                      <c:ext uri="{02D57815-91ED-43cb-92C2-25804820EDAC}">
                        <c15:formulaRef>
                          <c15:sqref>Sheet1!#REF!</c15:sqref>
                        </c15:formulaRef>
                      </c:ext>
                    </c:extLst>
                  </c:multiLvlStrRef>
                </c15:cat>
              </c15:filteredCategoryTitle>
            </c:ext>
            <c:ext xmlns:c16="http://schemas.microsoft.com/office/drawing/2014/chart" uri="{C3380CC4-5D6E-409C-BE32-E72D297353CC}">
              <c16:uniqueId val="{00000002-9146-4F2A-BB7E-9611D0ECACCC}"/>
            </c:ext>
          </c:extLst>
        </c:ser>
        <c:dLbls>
          <c:showLegendKey val="0"/>
          <c:showVal val="0"/>
          <c:showCatName val="0"/>
          <c:showSerName val="0"/>
          <c:showPercent val="0"/>
          <c:showBubbleSize val="0"/>
        </c:dLbls>
        <c:gapWidth val="219"/>
        <c:overlap val="-27"/>
        <c:axId val="606989440"/>
        <c:axId val="606989768"/>
      </c:barChart>
      <c:catAx>
        <c:axId val="6069894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06989768"/>
        <c:crosses val="autoZero"/>
        <c:auto val="1"/>
        <c:lblAlgn val="ctr"/>
        <c:lblOffset val="100"/>
        <c:noMultiLvlLbl val="0"/>
      </c:catAx>
      <c:valAx>
        <c:axId val="60698976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069894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2E98940-4C80-41A0-9635-BF0D890273A6}"/>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22F49C86-68A5-48EA-8231-958CC83ABA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a:extLst>
              <a:ext uri="{FF2B5EF4-FFF2-40B4-BE49-F238E27FC236}">
                <a16:creationId xmlns:a16="http://schemas.microsoft.com/office/drawing/2014/main" id="{4F9B1354-5B43-4906-9865-CE904604C4C5}"/>
              </a:ext>
            </a:extLst>
          </p:cNvPr>
          <p:cNvSpPr>
            <a:spLocks noGrp="1"/>
          </p:cNvSpPr>
          <p:nvPr>
            <p:ph type="dt" sz="half" idx="10"/>
          </p:nvPr>
        </p:nvSpPr>
        <p:spPr/>
        <p:txBody>
          <a:bodyPr/>
          <a:lstStyle/>
          <a:p>
            <a:fld id="{780C0A16-0259-47F8-9593-418EB23853D4}" type="datetimeFigureOut">
              <a:rPr lang="zh-CN" altLang="en-US" smtClean="0"/>
              <a:t>2019/5/10</a:t>
            </a:fld>
            <a:endParaRPr lang="zh-CN" altLang="en-US"/>
          </a:p>
        </p:txBody>
      </p:sp>
      <p:sp>
        <p:nvSpPr>
          <p:cNvPr id="5" name="页脚占位符 4">
            <a:extLst>
              <a:ext uri="{FF2B5EF4-FFF2-40B4-BE49-F238E27FC236}">
                <a16:creationId xmlns:a16="http://schemas.microsoft.com/office/drawing/2014/main" id="{63A3FE74-BFB8-4AD8-A7F0-9862CEE83AC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1CBF4BC-9FC2-4AEC-93E6-BF975FD379DC}"/>
              </a:ext>
            </a:extLst>
          </p:cNvPr>
          <p:cNvSpPr>
            <a:spLocks noGrp="1"/>
          </p:cNvSpPr>
          <p:nvPr>
            <p:ph type="sldNum" sz="quarter" idx="12"/>
          </p:nvPr>
        </p:nvSpPr>
        <p:spPr/>
        <p:txBody>
          <a:bodyPr/>
          <a:lstStyle/>
          <a:p>
            <a:fld id="{2529C571-CC98-407B-9284-28AFD26ECFE0}" type="slidenum">
              <a:rPr lang="zh-CN" altLang="en-US" smtClean="0"/>
              <a:t>‹#›</a:t>
            </a:fld>
            <a:endParaRPr lang="zh-CN" altLang="en-US"/>
          </a:p>
        </p:txBody>
      </p:sp>
    </p:spTree>
    <p:extLst>
      <p:ext uri="{BB962C8B-B14F-4D97-AF65-F5344CB8AC3E}">
        <p14:creationId xmlns:p14="http://schemas.microsoft.com/office/powerpoint/2010/main" val="22843883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275BED-7D2F-4FCB-B28E-1D77359F2A7E}"/>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F0CB78B5-AD01-403F-95F5-8F05CEB0C49D}"/>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B54A11D-2A9F-46D9-9D0C-D56DC5873FFD}"/>
              </a:ext>
            </a:extLst>
          </p:cNvPr>
          <p:cNvSpPr>
            <a:spLocks noGrp="1"/>
          </p:cNvSpPr>
          <p:nvPr>
            <p:ph type="dt" sz="half" idx="10"/>
          </p:nvPr>
        </p:nvSpPr>
        <p:spPr/>
        <p:txBody>
          <a:bodyPr/>
          <a:lstStyle/>
          <a:p>
            <a:fld id="{780C0A16-0259-47F8-9593-418EB23853D4}" type="datetimeFigureOut">
              <a:rPr lang="zh-CN" altLang="en-US" smtClean="0"/>
              <a:t>2019/5/10</a:t>
            </a:fld>
            <a:endParaRPr lang="zh-CN" altLang="en-US"/>
          </a:p>
        </p:txBody>
      </p:sp>
      <p:sp>
        <p:nvSpPr>
          <p:cNvPr id="5" name="页脚占位符 4">
            <a:extLst>
              <a:ext uri="{FF2B5EF4-FFF2-40B4-BE49-F238E27FC236}">
                <a16:creationId xmlns:a16="http://schemas.microsoft.com/office/drawing/2014/main" id="{79CB3D33-849C-4A4A-A90B-B49369D859A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649C44A-A510-422D-8B22-0B14B2DDA5FF}"/>
              </a:ext>
            </a:extLst>
          </p:cNvPr>
          <p:cNvSpPr>
            <a:spLocks noGrp="1"/>
          </p:cNvSpPr>
          <p:nvPr>
            <p:ph type="sldNum" sz="quarter" idx="12"/>
          </p:nvPr>
        </p:nvSpPr>
        <p:spPr/>
        <p:txBody>
          <a:bodyPr/>
          <a:lstStyle/>
          <a:p>
            <a:fld id="{2529C571-CC98-407B-9284-28AFD26ECFE0}" type="slidenum">
              <a:rPr lang="zh-CN" altLang="en-US" smtClean="0"/>
              <a:t>‹#›</a:t>
            </a:fld>
            <a:endParaRPr lang="zh-CN" altLang="en-US"/>
          </a:p>
        </p:txBody>
      </p:sp>
    </p:spTree>
    <p:extLst>
      <p:ext uri="{BB962C8B-B14F-4D97-AF65-F5344CB8AC3E}">
        <p14:creationId xmlns:p14="http://schemas.microsoft.com/office/powerpoint/2010/main" val="3541732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AE40AFCF-D286-4DAC-9D8B-D00B46BCCE0A}"/>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714F03C5-E3CC-4AB2-A308-5440CF13376F}"/>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0CD1AAC-D3A5-4499-BCB8-910A8ACB1EE3}"/>
              </a:ext>
            </a:extLst>
          </p:cNvPr>
          <p:cNvSpPr>
            <a:spLocks noGrp="1"/>
          </p:cNvSpPr>
          <p:nvPr>
            <p:ph type="dt" sz="half" idx="10"/>
          </p:nvPr>
        </p:nvSpPr>
        <p:spPr/>
        <p:txBody>
          <a:bodyPr/>
          <a:lstStyle/>
          <a:p>
            <a:fld id="{780C0A16-0259-47F8-9593-418EB23853D4}" type="datetimeFigureOut">
              <a:rPr lang="zh-CN" altLang="en-US" smtClean="0"/>
              <a:t>2019/5/10</a:t>
            </a:fld>
            <a:endParaRPr lang="zh-CN" altLang="en-US"/>
          </a:p>
        </p:txBody>
      </p:sp>
      <p:sp>
        <p:nvSpPr>
          <p:cNvPr id="5" name="页脚占位符 4">
            <a:extLst>
              <a:ext uri="{FF2B5EF4-FFF2-40B4-BE49-F238E27FC236}">
                <a16:creationId xmlns:a16="http://schemas.microsoft.com/office/drawing/2014/main" id="{32E3CAE5-5DE4-4194-A255-86B6502888B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C8F1943-DD11-4530-AE39-15B65E513DAF}"/>
              </a:ext>
            </a:extLst>
          </p:cNvPr>
          <p:cNvSpPr>
            <a:spLocks noGrp="1"/>
          </p:cNvSpPr>
          <p:nvPr>
            <p:ph type="sldNum" sz="quarter" idx="12"/>
          </p:nvPr>
        </p:nvSpPr>
        <p:spPr/>
        <p:txBody>
          <a:bodyPr/>
          <a:lstStyle/>
          <a:p>
            <a:fld id="{2529C571-CC98-407B-9284-28AFD26ECFE0}" type="slidenum">
              <a:rPr lang="zh-CN" altLang="en-US" smtClean="0"/>
              <a:t>‹#›</a:t>
            </a:fld>
            <a:endParaRPr lang="zh-CN" altLang="en-US"/>
          </a:p>
        </p:txBody>
      </p:sp>
    </p:spTree>
    <p:extLst>
      <p:ext uri="{BB962C8B-B14F-4D97-AF65-F5344CB8AC3E}">
        <p14:creationId xmlns:p14="http://schemas.microsoft.com/office/powerpoint/2010/main" val="20970076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5867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14E569-4B51-4744-955C-16AE8C71A50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1906C9E-C233-480D-B555-A9C4B29D459E}"/>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33E8255-B6F7-4738-9FF0-C1F9F60748E8}"/>
              </a:ext>
            </a:extLst>
          </p:cNvPr>
          <p:cNvSpPr>
            <a:spLocks noGrp="1"/>
          </p:cNvSpPr>
          <p:nvPr>
            <p:ph type="dt" sz="half" idx="10"/>
          </p:nvPr>
        </p:nvSpPr>
        <p:spPr/>
        <p:txBody>
          <a:bodyPr/>
          <a:lstStyle/>
          <a:p>
            <a:fld id="{780C0A16-0259-47F8-9593-418EB23853D4}" type="datetimeFigureOut">
              <a:rPr lang="zh-CN" altLang="en-US" smtClean="0"/>
              <a:t>2019/5/10</a:t>
            </a:fld>
            <a:endParaRPr lang="zh-CN" altLang="en-US"/>
          </a:p>
        </p:txBody>
      </p:sp>
      <p:sp>
        <p:nvSpPr>
          <p:cNvPr id="5" name="页脚占位符 4">
            <a:extLst>
              <a:ext uri="{FF2B5EF4-FFF2-40B4-BE49-F238E27FC236}">
                <a16:creationId xmlns:a16="http://schemas.microsoft.com/office/drawing/2014/main" id="{25D1FC4E-72E9-48A8-B291-A458087EEBB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83AD562-213A-428B-B4D7-2FDC052FC627}"/>
              </a:ext>
            </a:extLst>
          </p:cNvPr>
          <p:cNvSpPr>
            <a:spLocks noGrp="1"/>
          </p:cNvSpPr>
          <p:nvPr>
            <p:ph type="sldNum" sz="quarter" idx="12"/>
          </p:nvPr>
        </p:nvSpPr>
        <p:spPr/>
        <p:txBody>
          <a:bodyPr/>
          <a:lstStyle/>
          <a:p>
            <a:fld id="{2529C571-CC98-407B-9284-28AFD26ECFE0}" type="slidenum">
              <a:rPr lang="zh-CN" altLang="en-US" smtClean="0"/>
              <a:t>‹#›</a:t>
            </a:fld>
            <a:endParaRPr lang="zh-CN" altLang="en-US"/>
          </a:p>
        </p:txBody>
      </p:sp>
    </p:spTree>
    <p:extLst>
      <p:ext uri="{BB962C8B-B14F-4D97-AF65-F5344CB8AC3E}">
        <p14:creationId xmlns:p14="http://schemas.microsoft.com/office/powerpoint/2010/main" val="3910119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EF17CF5-0BD9-4A95-BC56-9B697ED089A1}"/>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622B73FC-E80E-475D-8645-2EB3118F457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51CEDE9A-CC48-4967-8646-C1A22CA60B79}"/>
              </a:ext>
            </a:extLst>
          </p:cNvPr>
          <p:cNvSpPr>
            <a:spLocks noGrp="1"/>
          </p:cNvSpPr>
          <p:nvPr>
            <p:ph type="dt" sz="half" idx="10"/>
          </p:nvPr>
        </p:nvSpPr>
        <p:spPr/>
        <p:txBody>
          <a:bodyPr/>
          <a:lstStyle/>
          <a:p>
            <a:fld id="{780C0A16-0259-47F8-9593-418EB23853D4}" type="datetimeFigureOut">
              <a:rPr lang="zh-CN" altLang="en-US" smtClean="0"/>
              <a:t>2019/5/10</a:t>
            </a:fld>
            <a:endParaRPr lang="zh-CN" altLang="en-US"/>
          </a:p>
        </p:txBody>
      </p:sp>
      <p:sp>
        <p:nvSpPr>
          <p:cNvPr id="5" name="页脚占位符 4">
            <a:extLst>
              <a:ext uri="{FF2B5EF4-FFF2-40B4-BE49-F238E27FC236}">
                <a16:creationId xmlns:a16="http://schemas.microsoft.com/office/drawing/2014/main" id="{13B30215-78A5-419E-A423-E75A9195D7A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9135719-DE6F-4EF3-892D-24D668A55E76}"/>
              </a:ext>
            </a:extLst>
          </p:cNvPr>
          <p:cNvSpPr>
            <a:spLocks noGrp="1"/>
          </p:cNvSpPr>
          <p:nvPr>
            <p:ph type="sldNum" sz="quarter" idx="12"/>
          </p:nvPr>
        </p:nvSpPr>
        <p:spPr/>
        <p:txBody>
          <a:bodyPr/>
          <a:lstStyle/>
          <a:p>
            <a:fld id="{2529C571-CC98-407B-9284-28AFD26ECFE0}" type="slidenum">
              <a:rPr lang="zh-CN" altLang="en-US" smtClean="0"/>
              <a:t>‹#›</a:t>
            </a:fld>
            <a:endParaRPr lang="zh-CN" altLang="en-US"/>
          </a:p>
        </p:txBody>
      </p:sp>
    </p:spTree>
    <p:extLst>
      <p:ext uri="{BB962C8B-B14F-4D97-AF65-F5344CB8AC3E}">
        <p14:creationId xmlns:p14="http://schemas.microsoft.com/office/powerpoint/2010/main" val="7865781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C7C45A-2153-45F3-B442-ED5F5515AB5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BB40E60-92BB-436D-9039-68EECCDAB375}"/>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6EFE3B5B-6C7D-4F58-A4B7-5CCE91307C83}"/>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32215EAC-12D8-4D77-832A-978FBBF0CA6F}"/>
              </a:ext>
            </a:extLst>
          </p:cNvPr>
          <p:cNvSpPr>
            <a:spLocks noGrp="1"/>
          </p:cNvSpPr>
          <p:nvPr>
            <p:ph type="dt" sz="half" idx="10"/>
          </p:nvPr>
        </p:nvSpPr>
        <p:spPr/>
        <p:txBody>
          <a:bodyPr/>
          <a:lstStyle/>
          <a:p>
            <a:fld id="{780C0A16-0259-47F8-9593-418EB23853D4}" type="datetimeFigureOut">
              <a:rPr lang="zh-CN" altLang="en-US" smtClean="0"/>
              <a:t>2019/5/10</a:t>
            </a:fld>
            <a:endParaRPr lang="zh-CN" altLang="en-US"/>
          </a:p>
        </p:txBody>
      </p:sp>
      <p:sp>
        <p:nvSpPr>
          <p:cNvPr id="6" name="页脚占位符 5">
            <a:extLst>
              <a:ext uri="{FF2B5EF4-FFF2-40B4-BE49-F238E27FC236}">
                <a16:creationId xmlns:a16="http://schemas.microsoft.com/office/drawing/2014/main" id="{52C0074A-9F40-4EBF-9E00-648AC0DDEE5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BB11F6B-E054-494A-A4CA-E5B9EFF4251D}"/>
              </a:ext>
            </a:extLst>
          </p:cNvPr>
          <p:cNvSpPr>
            <a:spLocks noGrp="1"/>
          </p:cNvSpPr>
          <p:nvPr>
            <p:ph type="sldNum" sz="quarter" idx="12"/>
          </p:nvPr>
        </p:nvSpPr>
        <p:spPr/>
        <p:txBody>
          <a:bodyPr/>
          <a:lstStyle/>
          <a:p>
            <a:fld id="{2529C571-CC98-407B-9284-28AFD26ECFE0}" type="slidenum">
              <a:rPr lang="zh-CN" altLang="en-US" smtClean="0"/>
              <a:t>‹#›</a:t>
            </a:fld>
            <a:endParaRPr lang="zh-CN" altLang="en-US"/>
          </a:p>
        </p:txBody>
      </p:sp>
    </p:spTree>
    <p:extLst>
      <p:ext uri="{BB962C8B-B14F-4D97-AF65-F5344CB8AC3E}">
        <p14:creationId xmlns:p14="http://schemas.microsoft.com/office/powerpoint/2010/main" val="26401863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E7FB21-2A6E-4187-A448-178FBBBBC892}"/>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4A98FF69-74D5-4172-A6CF-826541967AB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65ABBC95-BB36-4A0C-B725-CE463F16A441}"/>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F9B026D7-9015-4BE7-BF85-61F7DDDFA79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1D1093EA-5B2A-4DFD-B8FA-723D27C4E37D}"/>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05E35896-63A2-49F0-8384-6443493E20CE}"/>
              </a:ext>
            </a:extLst>
          </p:cNvPr>
          <p:cNvSpPr>
            <a:spLocks noGrp="1"/>
          </p:cNvSpPr>
          <p:nvPr>
            <p:ph type="dt" sz="half" idx="10"/>
          </p:nvPr>
        </p:nvSpPr>
        <p:spPr/>
        <p:txBody>
          <a:bodyPr/>
          <a:lstStyle/>
          <a:p>
            <a:fld id="{780C0A16-0259-47F8-9593-418EB23853D4}" type="datetimeFigureOut">
              <a:rPr lang="zh-CN" altLang="en-US" smtClean="0"/>
              <a:t>2019/5/10</a:t>
            </a:fld>
            <a:endParaRPr lang="zh-CN" altLang="en-US"/>
          </a:p>
        </p:txBody>
      </p:sp>
      <p:sp>
        <p:nvSpPr>
          <p:cNvPr id="8" name="页脚占位符 7">
            <a:extLst>
              <a:ext uri="{FF2B5EF4-FFF2-40B4-BE49-F238E27FC236}">
                <a16:creationId xmlns:a16="http://schemas.microsoft.com/office/drawing/2014/main" id="{28E19232-F3A8-441A-B47C-AB7622678684}"/>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51DC17D7-C4FF-41EF-9F1D-827C582FAB2E}"/>
              </a:ext>
            </a:extLst>
          </p:cNvPr>
          <p:cNvSpPr>
            <a:spLocks noGrp="1"/>
          </p:cNvSpPr>
          <p:nvPr>
            <p:ph type="sldNum" sz="quarter" idx="12"/>
          </p:nvPr>
        </p:nvSpPr>
        <p:spPr/>
        <p:txBody>
          <a:bodyPr/>
          <a:lstStyle/>
          <a:p>
            <a:fld id="{2529C571-CC98-407B-9284-28AFD26ECFE0}" type="slidenum">
              <a:rPr lang="zh-CN" altLang="en-US" smtClean="0"/>
              <a:t>‹#›</a:t>
            </a:fld>
            <a:endParaRPr lang="zh-CN" altLang="en-US"/>
          </a:p>
        </p:txBody>
      </p:sp>
    </p:spTree>
    <p:extLst>
      <p:ext uri="{BB962C8B-B14F-4D97-AF65-F5344CB8AC3E}">
        <p14:creationId xmlns:p14="http://schemas.microsoft.com/office/powerpoint/2010/main" val="14418176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90020CB-C4D7-4D3A-A733-5FCC14E8F20C}"/>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F61E3851-3CB5-4D4A-9881-3219A83799BF}"/>
              </a:ext>
            </a:extLst>
          </p:cNvPr>
          <p:cNvSpPr>
            <a:spLocks noGrp="1"/>
          </p:cNvSpPr>
          <p:nvPr>
            <p:ph type="dt" sz="half" idx="10"/>
          </p:nvPr>
        </p:nvSpPr>
        <p:spPr/>
        <p:txBody>
          <a:bodyPr/>
          <a:lstStyle/>
          <a:p>
            <a:fld id="{780C0A16-0259-47F8-9593-418EB23853D4}" type="datetimeFigureOut">
              <a:rPr lang="zh-CN" altLang="en-US" smtClean="0"/>
              <a:t>2019/5/10</a:t>
            </a:fld>
            <a:endParaRPr lang="zh-CN" altLang="en-US"/>
          </a:p>
        </p:txBody>
      </p:sp>
      <p:sp>
        <p:nvSpPr>
          <p:cNvPr id="4" name="页脚占位符 3">
            <a:extLst>
              <a:ext uri="{FF2B5EF4-FFF2-40B4-BE49-F238E27FC236}">
                <a16:creationId xmlns:a16="http://schemas.microsoft.com/office/drawing/2014/main" id="{7E8292D7-4A21-49A4-BA43-33CB73245226}"/>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360C8517-3AFD-4018-8209-D1818FDE08E6}"/>
              </a:ext>
            </a:extLst>
          </p:cNvPr>
          <p:cNvSpPr>
            <a:spLocks noGrp="1"/>
          </p:cNvSpPr>
          <p:nvPr>
            <p:ph type="sldNum" sz="quarter" idx="12"/>
          </p:nvPr>
        </p:nvSpPr>
        <p:spPr/>
        <p:txBody>
          <a:bodyPr/>
          <a:lstStyle/>
          <a:p>
            <a:fld id="{2529C571-CC98-407B-9284-28AFD26ECFE0}" type="slidenum">
              <a:rPr lang="zh-CN" altLang="en-US" smtClean="0"/>
              <a:t>‹#›</a:t>
            </a:fld>
            <a:endParaRPr lang="zh-CN" altLang="en-US"/>
          </a:p>
        </p:txBody>
      </p:sp>
    </p:spTree>
    <p:extLst>
      <p:ext uri="{BB962C8B-B14F-4D97-AF65-F5344CB8AC3E}">
        <p14:creationId xmlns:p14="http://schemas.microsoft.com/office/powerpoint/2010/main" val="26102987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AA670ED-8CF0-436C-A2A9-8FDB3C709D7C}"/>
              </a:ext>
            </a:extLst>
          </p:cNvPr>
          <p:cNvSpPr>
            <a:spLocks noGrp="1"/>
          </p:cNvSpPr>
          <p:nvPr>
            <p:ph type="dt" sz="half" idx="10"/>
          </p:nvPr>
        </p:nvSpPr>
        <p:spPr/>
        <p:txBody>
          <a:bodyPr/>
          <a:lstStyle/>
          <a:p>
            <a:fld id="{780C0A16-0259-47F8-9593-418EB23853D4}" type="datetimeFigureOut">
              <a:rPr lang="zh-CN" altLang="en-US" smtClean="0"/>
              <a:t>2019/5/10</a:t>
            </a:fld>
            <a:endParaRPr lang="zh-CN" altLang="en-US"/>
          </a:p>
        </p:txBody>
      </p:sp>
      <p:sp>
        <p:nvSpPr>
          <p:cNvPr id="3" name="页脚占位符 2">
            <a:extLst>
              <a:ext uri="{FF2B5EF4-FFF2-40B4-BE49-F238E27FC236}">
                <a16:creationId xmlns:a16="http://schemas.microsoft.com/office/drawing/2014/main" id="{F2B39322-7352-40AA-ADF1-11FA5DA59B61}"/>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6FC08317-1F2C-4154-A557-9B10C19CFE1D}"/>
              </a:ext>
            </a:extLst>
          </p:cNvPr>
          <p:cNvSpPr>
            <a:spLocks noGrp="1"/>
          </p:cNvSpPr>
          <p:nvPr>
            <p:ph type="sldNum" sz="quarter" idx="12"/>
          </p:nvPr>
        </p:nvSpPr>
        <p:spPr/>
        <p:txBody>
          <a:bodyPr/>
          <a:lstStyle/>
          <a:p>
            <a:fld id="{2529C571-CC98-407B-9284-28AFD26ECFE0}" type="slidenum">
              <a:rPr lang="zh-CN" altLang="en-US" smtClean="0"/>
              <a:t>‹#›</a:t>
            </a:fld>
            <a:endParaRPr lang="zh-CN" altLang="en-US"/>
          </a:p>
        </p:txBody>
      </p:sp>
    </p:spTree>
    <p:extLst>
      <p:ext uri="{BB962C8B-B14F-4D97-AF65-F5344CB8AC3E}">
        <p14:creationId xmlns:p14="http://schemas.microsoft.com/office/powerpoint/2010/main" val="34583490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3D2D65B-DB30-4A25-8565-4FEFA588B6A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9B5BC763-CC0B-4B13-A37B-271953F2A75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A05F170A-5247-4F15-B7D4-9A5B69A805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EE9CF2BF-4FBB-4CCB-9473-C7BA8F2EC499}"/>
              </a:ext>
            </a:extLst>
          </p:cNvPr>
          <p:cNvSpPr>
            <a:spLocks noGrp="1"/>
          </p:cNvSpPr>
          <p:nvPr>
            <p:ph type="dt" sz="half" idx="10"/>
          </p:nvPr>
        </p:nvSpPr>
        <p:spPr/>
        <p:txBody>
          <a:bodyPr/>
          <a:lstStyle/>
          <a:p>
            <a:fld id="{780C0A16-0259-47F8-9593-418EB23853D4}" type="datetimeFigureOut">
              <a:rPr lang="zh-CN" altLang="en-US" smtClean="0"/>
              <a:t>2019/5/10</a:t>
            </a:fld>
            <a:endParaRPr lang="zh-CN" altLang="en-US"/>
          </a:p>
        </p:txBody>
      </p:sp>
      <p:sp>
        <p:nvSpPr>
          <p:cNvPr id="6" name="页脚占位符 5">
            <a:extLst>
              <a:ext uri="{FF2B5EF4-FFF2-40B4-BE49-F238E27FC236}">
                <a16:creationId xmlns:a16="http://schemas.microsoft.com/office/drawing/2014/main" id="{D46224A1-B8AA-441C-A814-9F4DA752CAA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BF562D8-D2E3-4049-8C32-E4963101AC54}"/>
              </a:ext>
            </a:extLst>
          </p:cNvPr>
          <p:cNvSpPr>
            <a:spLocks noGrp="1"/>
          </p:cNvSpPr>
          <p:nvPr>
            <p:ph type="sldNum" sz="quarter" idx="12"/>
          </p:nvPr>
        </p:nvSpPr>
        <p:spPr/>
        <p:txBody>
          <a:bodyPr/>
          <a:lstStyle/>
          <a:p>
            <a:fld id="{2529C571-CC98-407B-9284-28AFD26ECFE0}" type="slidenum">
              <a:rPr lang="zh-CN" altLang="en-US" smtClean="0"/>
              <a:t>‹#›</a:t>
            </a:fld>
            <a:endParaRPr lang="zh-CN" altLang="en-US"/>
          </a:p>
        </p:txBody>
      </p:sp>
    </p:spTree>
    <p:extLst>
      <p:ext uri="{BB962C8B-B14F-4D97-AF65-F5344CB8AC3E}">
        <p14:creationId xmlns:p14="http://schemas.microsoft.com/office/powerpoint/2010/main" val="4384415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C85049-81FD-4779-863D-15BD7BF7E1C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4CBEE2F5-FF3F-4354-BE4E-2FD666A9F0D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9D75374E-E4BF-4641-BB44-DD9270D7CB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DF550DFB-6F05-4EE6-AA98-2F6E52AA81EC}"/>
              </a:ext>
            </a:extLst>
          </p:cNvPr>
          <p:cNvSpPr>
            <a:spLocks noGrp="1"/>
          </p:cNvSpPr>
          <p:nvPr>
            <p:ph type="dt" sz="half" idx="10"/>
          </p:nvPr>
        </p:nvSpPr>
        <p:spPr/>
        <p:txBody>
          <a:bodyPr/>
          <a:lstStyle/>
          <a:p>
            <a:fld id="{780C0A16-0259-47F8-9593-418EB23853D4}" type="datetimeFigureOut">
              <a:rPr lang="zh-CN" altLang="en-US" smtClean="0"/>
              <a:t>2019/5/10</a:t>
            </a:fld>
            <a:endParaRPr lang="zh-CN" altLang="en-US"/>
          </a:p>
        </p:txBody>
      </p:sp>
      <p:sp>
        <p:nvSpPr>
          <p:cNvPr id="6" name="页脚占位符 5">
            <a:extLst>
              <a:ext uri="{FF2B5EF4-FFF2-40B4-BE49-F238E27FC236}">
                <a16:creationId xmlns:a16="http://schemas.microsoft.com/office/drawing/2014/main" id="{3774485E-7A55-4258-8538-E2C01B165B0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737C98E-B5A7-41A3-B686-936620D96A18}"/>
              </a:ext>
            </a:extLst>
          </p:cNvPr>
          <p:cNvSpPr>
            <a:spLocks noGrp="1"/>
          </p:cNvSpPr>
          <p:nvPr>
            <p:ph type="sldNum" sz="quarter" idx="12"/>
          </p:nvPr>
        </p:nvSpPr>
        <p:spPr/>
        <p:txBody>
          <a:bodyPr/>
          <a:lstStyle/>
          <a:p>
            <a:fld id="{2529C571-CC98-407B-9284-28AFD26ECFE0}" type="slidenum">
              <a:rPr lang="zh-CN" altLang="en-US" smtClean="0"/>
              <a:t>‹#›</a:t>
            </a:fld>
            <a:endParaRPr lang="zh-CN" altLang="en-US"/>
          </a:p>
        </p:txBody>
      </p:sp>
    </p:spTree>
    <p:extLst>
      <p:ext uri="{BB962C8B-B14F-4D97-AF65-F5344CB8AC3E}">
        <p14:creationId xmlns:p14="http://schemas.microsoft.com/office/powerpoint/2010/main" val="2670743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A8E82B26-2061-443F-8221-9DF08B33F0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862EC22A-6FC6-45D6-8C92-10206AE9CD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95C508D-862C-41D9-BEF1-FC1AC3A0C3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0C0A16-0259-47F8-9593-418EB23853D4}" type="datetimeFigureOut">
              <a:rPr lang="zh-CN" altLang="en-US" smtClean="0"/>
              <a:t>2019/5/10</a:t>
            </a:fld>
            <a:endParaRPr lang="zh-CN" altLang="en-US"/>
          </a:p>
        </p:txBody>
      </p:sp>
      <p:sp>
        <p:nvSpPr>
          <p:cNvPr id="5" name="页脚占位符 4">
            <a:extLst>
              <a:ext uri="{FF2B5EF4-FFF2-40B4-BE49-F238E27FC236}">
                <a16:creationId xmlns:a16="http://schemas.microsoft.com/office/drawing/2014/main" id="{EC64A953-067C-41FC-96B6-64C1A8A77C0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13308E1D-1DE5-4DF3-ABEB-BC5F03122B0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29C571-CC98-407B-9284-28AFD26ECFE0}" type="slidenum">
              <a:rPr lang="zh-CN" altLang="en-US" smtClean="0"/>
              <a:t>‹#›</a:t>
            </a:fld>
            <a:endParaRPr lang="zh-CN" altLang="en-US"/>
          </a:p>
        </p:txBody>
      </p:sp>
    </p:spTree>
    <p:extLst>
      <p:ext uri="{BB962C8B-B14F-4D97-AF65-F5344CB8AC3E}">
        <p14:creationId xmlns:p14="http://schemas.microsoft.com/office/powerpoint/2010/main" val="15058472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chart" Target="../charts/chart7.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2.xml"/><Relationship Id="rId4" Type="http://schemas.openxmlformats.org/officeDocument/2006/relationships/chart" Target="../charts/chart3.xml"/></Relationships>
</file>

<file path=ppt/slides/_rels/slide5.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12.xml"/><Relationship Id="rId4" Type="http://schemas.openxmlformats.org/officeDocument/2006/relationships/chart" Target="../charts/char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4125807" y="1996649"/>
            <a:ext cx="3956409" cy="2572979"/>
            <a:chOff x="4000915" y="2584715"/>
            <a:chExt cx="3956409" cy="2572979"/>
          </a:xfrm>
        </p:grpSpPr>
        <p:sp>
          <p:nvSpPr>
            <p:cNvPr id="3" name="矩形 2"/>
            <p:cNvSpPr/>
            <p:nvPr/>
          </p:nvSpPr>
          <p:spPr>
            <a:xfrm>
              <a:off x="4000915" y="2584715"/>
              <a:ext cx="3956409" cy="1883657"/>
            </a:xfrm>
            <a:prstGeom prst="rect">
              <a:avLst/>
            </a:prstGeom>
          </p:spPr>
          <p:txBody>
            <a:bodyPr wrap="square">
              <a:spAutoFit/>
            </a:bodyPr>
            <a:lstStyle/>
            <a:p>
              <a:pPr algn="ctr">
                <a:lnSpc>
                  <a:spcPts val="7520"/>
                </a:lnSpc>
              </a:pPr>
              <a:r>
                <a:rPr lang="en-US" altLang="zh-CN" sz="3600" b="1" dirty="0">
                  <a:solidFill>
                    <a:srgbClr val="FF3F3F"/>
                  </a:solidFill>
                  <a:latin typeface="微软雅黑 Light" panose="020B0502040204020203" pitchFamily="34" charset="-122"/>
                  <a:ea typeface="微软雅黑 Light" panose="020B0502040204020203" pitchFamily="34" charset="-122"/>
                  <a:cs typeface="Times New Roman" panose="02020603050405020304" pitchFamily="18" charset="0"/>
                  <a:sym typeface="Impact" panose="020B0806030902050204" pitchFamily="34" charset="0"/>
                </a:rPr>
                <a:t>Human Resources Analysis</a:t>
              </a:r>
            </a:p>
          </p:txBody>
        </p:sp>
        <p:sp>
          <p:nvSpPr>
            <p:cNvPr id="7" name="矩形 6"/>
            <p:cNvSpPr/>
            <p:nvPr/>
          </p:nvSpPr>
          <p:spPr>
            <a:xfrm>
              <a:off x="4000915" y="4287263"/>
              <a:ext cx="3956409" cy="870431"/>
            </a:xfrm>
            <a:prstGeom prst="rect">
              <a:avLst/>
            </a:prstGeom>
          </p:spPr>
          <p:txBody>
            <a:bodyPr wrap="square">
              <a:spAutoFit/>
            </a:bodyPr>
            <a:lstStyle/>
            <a:p>
              <a:pPr algn="ctr">
                <a:lnSpc>
                  <a:spcPts val="7520"/>
                </a:lnSpc>
              </a:pPr>
              <a:r>
                <a:rPr lang="en-US" altLang="zh-CN" b="1" dirty="0">
                  <a:latin typeface="微软雅黑 Light" panose="020B0502040204020203" pitchFamily="34" charset="-122"/>
                  <a:ea typeface="微软雅黑 Light" panose="020B0502040204020203" pitchFamily="34" charset="-122"/>
                  <a:cs typeface="Times New Roman" panose="02020603050405020304" pitchFamily="18" charset="0"/>
                  <a:sym typeface="Impact" panose="020B0806030902050204" pitchFamily="34" charset="0"/>
                </a:rPr>
                <a:t>Group 1: Xing Fang, Yating Liu</a:t>
              </a:r>
            </a:p>
          </p:txBody>
        </p:sp>
      </p:grpSp>
      <p:sp>
        <p:nvSpPr>
          <p:cNvPr id="9" name="椭圆 8"/>
          <p:cNvSpPr/>
          <p:nvPr/>
        </p:nvSpPr>
        <p:spPr>
          <a:xfrm>
            <a:off x="3582761" y="915761"/>
            <a:ext cx="5026479" cy="5026479"/>
          </a:xfrm>
          <a:prstGeom prst="ellipse">
            <a:avLst/>
          </a:prstGeom>
          <a:noFill/>
          <a:ln w="304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7283737" y="852744"/>
            <a:ext cx="1376363" cy="1376363"/>
            <a:chOff x="7657704" y="561976"/>
            <a:chExt cx="1376363" cy="1376363"/>
          </a:xfrm>
        </p:grpSpPr>
        <p:sp>
          <p:nvSpPr>
            <p:cNvPr id="11" name="椭圆 10"/>
            <p:cNvSpPr/>
            <p:nvPr/>
          </p:nvSpPr>
          <p:spPr>
            <a:xfrm>
              <a:off x="7657704" y="561976"/>
              <a:ext cx="1376363" cy="13763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7857798" y="794433"/>
              <a:ext cx="976174" cy="911448"/>
            </a:xfrm>
            <a:prstGeom prst="rect">
              <a:avLst/>
            </a:prstGeom>
          </p:spPr>
        </p:pic>
      </p:grpSp>
      <p:sp>
        <p:nvSpPr>
          <p:cNvPr id="26" name="椭圆 25"/>
          <p:cNvSpPr/>
          <p:nvPr/>
        </p:nvSpPr>
        <p:spPr>
          <a:xfrm>
            <a:off x="1844266" y="3138267"/>
            <a:ext cx="1194595" cy="119459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602050" y="3500558"/>
            <a:ext cx="470011" cy="470011"/>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3075369" y="3039232"/>
            <a:ext cx="198070" cy="19807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1033572" y="2986693"/>
            <a:ext cx="773344" cy="773344"/>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70393" y="3636528"/>
            <a:ext cx="198070" cy="19807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3344882" y="4134792"/>
            <a:ext cx="198070" cy="19807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3102256" y="2061148"/>
            <a:ext cx="470011" cy="470011"/>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7894666" y="2689684"/>
            <a:ext cx="1674415" cy="167441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0868131" y="3197225"/>
            <a:ext cx="773344" cy="773344"/>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9274057" y="4364099"/>
            <a:ext cx="470011" cy="470011"/>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10026882" y="3322927"/>
            <a:ext cx="470011" cy="470011"/>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1955830" y="3385827"/>
            <a:ext cx="198070" cy="19807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9744068" y="2586900"/>
            <a:ext cx="198070" cy="19807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6">
            <a:extLst>
              <a:ext uri="{FF2B5EF4-FFF2-40B4-BE49-F238E27FC236}">
                <a16:creationId xmlns:a16="http://schemas.microsoft.com/office/drawing/2014/main" id="{D111887F-B2BA-4B73-AE21-3D146F6BF758}"/>
              </a:ext>
            </a:extLst>
          </p:cNvPr>
          <p:cNvSpPr/>
          <p:nvPr/>
        </p:nvSpPr>
        <p:spPr>
          <a:xfrm>
            <a:off x="4125807" y="4105110"/>
            <a:ext cx="3956409" cy="870431"/>
          </a:xfrm>
          <a:prstGeom prst="rect">
            <a:avLst/>
          </a:prstGeom>
        </p:spPr>
        <p:txBody>
          <a:bodyPr wrap="square">
            <a:spAutoFit/>
          </a:bodyPr>
          <a:lstStyle/>
          <a:p>
            <a:pPr algn="ctr">
              <a:lnSpc>
                <a:spcPts val="7520"/>
              </a:lnSpc>
            </a:pPr>
            <a:r>
              <a:rPr lang="en-US" altLang="zh-CN" b="1" dirty="0">
                <a:latin typeface="微软雅黑 Light" panose="020B0502040204020203" pitchFamily="34" charset="-122"/>
                <a:ea typeface="微软雅黑 Light" panose="020B0502040204020203" pitchFamily="34" charset="-122"/>
                <a:cs typeface="Times New Roman" panose="02020603050405020304" pitchFamily="18" charset="0"/>
                <a:sym typeface="Impact" panose="020B0806030902050204" pitchFamily="34" charset="0"/>
              </a:rPr>
              <a:t>Advisor: Professor David Belanger</a:t>
            </a:r>
          </a:p>
        </p:txBody>
      </p:sp>
    </p:spTree>
    <p:extLst>
      <p:ext uri="{BB962C8B-B14F-4D97-AF65-F5344CB8AC3E}">
        <p14:creationId xmlns:p14="http://schemas.microsoft.com/office/powerpoint/2010/main" val="17923479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EA9C849D-615E-4BBE-94FF-AB0E32D86AED}"/>
              </a:ext>
            </a:extLst>
          </p:cNvPr>
          <p:cNvGrpSpPr/>
          <p:nvPr/>
        </p:nvGrpSpPr>
        <p:grpSpPr>
          <a:xfrm>
            <a:off x="-103773" y="794384"/>
            <a:ext cx="911341" cy="911341"/>
            <a:chOff x="-2177143" y="2481943"/>
            <a:chExt cx="2409372" cy="2409372"/>
          </a:xfrm>
        </p:grpSpPr>
        <p:grpSp>
          <p:nvGrpSpPr>
            <p:cNvPr id="8" name="组合 7">
              <a:extLst>
                <a:ext uri="{FF2B5EF4-FFF2-40B4-BE49-F238E27FC236}">
                  <a16:creationId xmlns:a16="http://schemas.microsoft.com/office/drawing/2014/main" id="{3B289111-E17F-4558-AA06-7879AA643EC1}"/>
                </a:ext>
              </a:extLst>
            </p:cNvPr>
            <p:cNvGrpSpPr/>
            <p:nvPr/>
          </p:nvGrpSpPr>
          <p:grpSpPr>
            <a:xfrm>
              <a:off x="-1797957" y="3108779"/>
              <a:ext cx="1651000" cy="1155700"/>
              <a:chOff x="2755900" y="4096931"/>
              <a:chExt cx="1651000" cy="1155700"/>
            </a:xfrm>
            <a:solidFill>
              <a:schemeClr val="bg1">
                <a:lumMod val="95000"/>
              </a:schemeClr>
            </a:solidFill>
          </p:grpSpPr>
          <p:sp>
            <p:nvSpPr>
              <p:cNvPr id="10" name="矩形 9">
                <a:extLst>
                  <a:ext uri="{FF2B5EF4-FFF2-40B4-BE49-F238E27FC236}">
                    <a16:creationId xmlns:a16="http://schemas.microsoft.com/office/drawing/2014/main" id="{781234F2-E7BB-458A-883C-8981AC126682}"/>
                  </a:ext>
                </a:extLst>
              </p:cNvPr>
              <p:cNvSpPr/>
              <p:nvPr/>
            </p:nvSpPr>
            <p:spPr>
              <a:xfrm>
                <a:off x="2755900" y="4491679"/>
                <a:ext cx="1150046" cy="366204"/>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箭头: V 形 10">
                <a:extLst>
                  <a:ext uri="{FF2B5EF4-FFF2-40B4-BE49-F238E27FC236}">
                    <a16:creationId xmlns:a16="http://schemas.microsoft.com/office/drawing/2014/main" id="{43A224A0-0415-4B7F-8AED-BBB71643A1D4}"/>
                  </a:ext>
                </a:extLst>
              </p:cNvPr>
              <p:cNvSpPr/>
              <p:nvPr/>
            </p:nvSpPr>
            <p:spPr>
              <a:xfrm>
                <a:off x="3251200" y="4096931"/>
                <a:ext cx="1155700" cy="1155700"/>
              </a:xfrm>
              <a:prstGeom prst="chevron">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9" name="椭圆 8">
              <a:extLst>
                <a:ext uri="{FF2B5EF4-FFF2-40B4-BE49-F238E27FC236}">
                  <a16:creationId xmlns:a16="http://schemas.microsoft.com/office/drawing/2014/main" id="{80DB36C5-A60D-4B0A-8706-651D210DDA9D}"/>
                </a:ext>
              </a:extLst>
            </p:cNvPr>
            <p:cNvSpPr/>
            <p:nvPr/>
          </p:nvSpPr>
          <p:spPr>
            <a:xfrm>
              <a:off x="-2177143" y="2481943"/>
              <a:ext cx="2409372" cy="2409372"/>
            </a:xfrm>
            <a:prstGeom prst="ellipse">
              <a:avLst/>
            </a:prstGeom>
            <a:noFill/>
            <a:ln w="152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文本框 11">
            <a:extLst>
              <a:ext uri="{FF2B5EF4-FFF2-40B4-BE49-F238E27FC236}">
                <a16:creationId xmlns:a16="http://schemas.microsoft.com/office/drawing/2014/main" id="{1191F5A2-C492-4E42-9CD2-1DE5247EB507}"/>
              </a:ext>
            </a:extLst>
          </p:cNvPr>
          <p:cNvSpPr txBox="1"/>
          <p:nvPr/>
        </p:nvSpPr>
        <p:spPr>
          <a:xfrm>
            <a:off x="988531" y="711445"/>
            <a:ext cx="5388671" cy="1077218"/>
          </a:xfrm>
          <a:prstGeom prst="rect">
            <a:avLst/>
          </a:prstGeom>
          <a:noFill/>
        </p:spPr>
        <p:txBody>
          <a:bodyPr wrap="square" rtlCol="0">
            <a:spAutoFit/>
          </a:bodyPr>
          <a:lstStyle/>
          <a:p>
            <a:r>
              <a:rPr lang="en-US" altLang="zh-CN" sz="3200" b="1" i="1" dirty="0">
                <a:latin typeface="微软雅黑 Light" panose="020B0502040204020203" pitchFamily="34" charset="-122"/>
                <a:ea typeface="微软雅黑 Light" panose="020B0502040204020203" pitchFamily="34" charset="-122"/>
              </a:rPr>
              <a:t>4 methods of </a:t>
            </a:r>
            <a:r>
              <a:rPr lang="en-US" altLang="zh-CN" sz="3200" b="1" i="1" dirty="0">
                <a:solidFill>
                  <a:srgbClr val="FF3F3F"/>
                </a:solidFill>
                <a:latin typeface="微软雅黑 Light" panose="020B0502040204020203" pitchFamily="34" charset="-122"/>
                <a:ea typeface="微软雅黑 Light" panose="020B0502040204020203" pitchFamily="34" charset="-122"/>
              </a:rPr>
              <a:t>classification </a:t>
            </a:r>
            <a:r>
              <a:rPr lang="en-US" altLang="zh-CN" sz="3200" b="1" i="1" dirty="0">
                <a:latin typeface="微软雅黑 Light" panose="020B0502040204020203" pitchFamily="34" charset="-122"/>
                <a:ea typeface="微软雅黑 Light" panose="020B0502040204020203" pitchFamily="34" charset="-122"/>
              </a:rPr>
              <a:t>in the whole data</a:t>
            </a:r>
          </a:p>
        </p:txBody>
      </p:sp>
      <p:sp>
        <p:nvSpPr>
          <p:cNvPr id="13" name="矩形 12">
            <a:extLst>
              <a:ext uri="{FF2B5EF4-FFF2-40B4-BE49-F238E27FC236}">
                <a16:creationId xmlns:a16="http://schemas.microsoft.com/office/drawing/2014/main" id="{6020C952-3239-46E8-8CF9-A66B7DCE04CB}"/>
              </a:ext>
            </a:extLst>
          </p:cNvPr>
          <p:cNvSpPr/>
          <p:nvPr/>
        </p:nvSpPr>
        <p:spPr>
          <a:xfrm>
            <a:off x="6188289" y="5732232"/>
            <a:ext cx="5816080" cy="646331"/>
          </a:xfrm>
          <a:prstGeom prst="rect">
            <a:avLst/>
          </a:prstGeom>
          <a:solidFill>
            <a:schemeClr val="tx1"/>
          </a:solidFill>
        </p:spPr>
        <p:txBody>
          <a:bodyPr wrap="square">
            <a:spAutoFit/>
          </a:bodyPr>
          <a:lstStyle/>
          <a:p>
            <a:r>
              <a:rPr lang="en-US" altLang="zh-CN" b="1" i="1" kern="0">
                <a:solidFill>
                  <a:schemeClr val="bg1"/>
                </a:solidFill>
                <a:latin typeface="微软雅黑 Light" panose="020B0502040204020203" pitchFamily="34" charset="-122"/>
                <a:ea typeface="微软雅黑 Light" panose="020B0502040204020203" pitchFamily="34" charset="-122"/>
                <a:cs typeface="Arial Unicode MS" pitchFamily="34" charset="-122"/>
              </a:rPr>
              <a:t>Logistic </a:t>
            </a:r>
            <a:r>
              <a:rPr lang="en-US" altLang="zh-CN" b="1" i="1" kern="0" dirty="0">
                <a:solidFill>
                  <a:schemeClr val="bg1"/>
                </a:solidFill>
                <a:latin typeface="微软雅黑 Light" panose="020B0502040204020203" pitchFamily="34" charset="-122"/>
                <a:ea typeface="微软雅黑 Light" panose="020B0502040204020203" pitchFamily="34" charset="-122"/>
                <a:cs typeface="Arial Unicode MS" pitchFamily="34" charset="-122"/>
              </a:rPr>
              <a:t>Regression Model</a:t>
            </a:r>
            <a:r>
              <a:rPr lang="en-US" altLang="zh-CN" kern="0" dirty="0">
                <a:solidFill>
                  <a:schemeClr val="bg1"/>
                </a:solidFill>
                <a:latin typeface="微软雅黑 Light" panose="020B0502040204020203" pitchFamily="34" charset="-122"/>
                <a:ea typeface="微软雅黑 Light" panose="020B0502040204020203" pitchFamily="34" charset="-122"/>
                <a:cs typeface="Arial Unicode MS" pitchFamily="34" charset="-122"/>
              </a:rPr>
              <a:t> </a:t>
            </a:r>
          </a:p>
          <a:p>
            <a:r>
              <a:rPr lang="en-US" altLang="zh-CN" kern="0" dirty="0">
                <a:solidFill>
                  <a:schemeClr val="bg1"/>
                </a:solidFill>
                <a:latin typeface="微软雅黑 Light" panose="020B0502040204020203" pitchFamily="34" charset="-122"/>
                <a:ea typeface="微软雅黑 Light" panose="020B0502040204020203" pitchFamily="34" charset="-122"/>
                <a:cs typeface="Arial Unicode MS" pitchFamily="34" charset="-122"/>
              </a:rPr>
              <a:t>gets the highest accuracy and AUC of the whole data.</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16" name="任意多边形: 形状 15">
            <a:extLst>
              <a:ext uri="{FF2B5EF4-FFF2-40B4-BE49-F238E27FC236}">
                <a16:creationId xmlns:a16="http://schemas.microsoft.com/office/drawing/2014/main" id="{C701EA10-BF2C-4969-B789-C63810A72903}"/>
              </a:ext>
            </a:extLst>
          </p:cNvPr>
          <p:cNvSpPr/>
          <p:nvPr/>
        </p:nvSpPr>
        <p:spPr>
          <a:xfrm rot="10800000" flipH="1">
            <a:off x="6561170" y="5038283"/>
            <a:ext cx="419140" cy="465052"/>
          </a:xfrm>
          <a:custGeom>
            <a:avLst/>
            <a:gdLst/>
            <a:ahLst/>
            <a:cxnLst/>
            <a:rect l="l" t="t" r="r" b="b"/>
            <a:pathLst>
              <a:path w="714327" h="792575">
                <a:moveTo>
                  <a:pt x="661321" y="0"/>
                </a:moveTo>
                <a:lnTo>
                  <a:pt x="714327" y="85820"/>
                </a:lnTo>
                <a:cubicBezTo>
                  <a:pt x="584756" y="149764"/>
                  <a:pt x="519970" y="296164"/>
                  <a:pt x="519970" y="525018"/>
                </a:cubicBezTo>
                <a:lnTo>
                  <a:pt x="666369" y="525018"/>
                </a:lnTo>
                <a:lnTo>
                  <a:pt x="666369" y="792575"/>
                </a:lnTo>
                <a:lnTo>
                  <a:pt x="403860" y="792575"/>
                </a:lnTo>
                <a:lnTo>
                  <a:pt x="403860" y="545211"/>
                </a:lnTo>
                <a:cubicBezTo>
                  <a:pt x="403860" y="425735"/>
                  <a:pt x="426156" y="315515"/>
                  <a:pt x="470749" y="214550"/>
                </a:cubicBezTo>
                <a:cubicBezTo>
                  <a:pt x="515342" y="113585"/>
                  <a:pt x="578866" y="42068"/>
                  <a:pt x="661321" y="0"/>
                </a:cubicBezTo>
                <a:close/>
                <a:moveTo>
                  <a:pt x="257461" y="0"/>
                </a:moveTo>
                <a:lnTo>
                  <a:pt x="310467" y="85820"/>
                </a:lnTo>
                <a:cubicBezTo>
                  <a:pt x="180896" y="149764"/>
                  <a:pt x="116110" y="296164"/>
                  <a:pt x="116110" y="525018"/>
                </a:cubicBezTo>
                <a:lnTo>
                  <a:pt x="262509" y="525018"/>
                </a:lnTo>
                <a:lnTo>
                  <a:pt x="262509" y="792575"/>
                </a:lnTo>
                <a:lnTo>
                  <a:pt x="0" y="792575"/>
                </a:lnTo>
                <a:lnTo>
                  <a:pt x="0" y="545211"/>
                </a:lnTo>
                <a:cubicBezTo>
                  <a:pt x="0" y="425735"/>
                  <a:pt x="22296" y="315515"/>
                  <a:pt x="66889" y="214550"/>
                </a:cubicBezTo>
                <a:cubicBezTo>
                  <a:pt x="111482" y="113585"/>
                  <a:pt x="175006" y="42068"/>
                  <a:pt x="257461"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5">
            <a:extLst>
              <a:ext uri="{FF2B5EF4-FFF2-40B4-BE49-F238E27FC236}">
                <a16:creationId xmlns:a16="http://schemas.microsoft.com/office/drawing/2014/main" id="{E9676B37-7F89-4989-ADDF-89A9FA60166F}"/>
              </a:ext>
            </a:extLst>
          </p:cNvPr>
          <p:cNvSpPr txBox="1"/>
          <p:nvPr/>
        </p:nvSpPr>
        <p:spPr>
          <a:xfrm>
            <a:off x="7855993" y="4473954"/>
            <a:ext cx="4336008" cy="707886"/>
          </a:xfrm>
          <a:prstGeom prst="rect">
            <a:avLst/>
          </a:prstGeom>
          <a:noFill/>
        </p:spPr>
        <p:txBody>
          <a:bodyPr wrap="square" rtlCol="0">
            <a:spAutoFit/>
          </a:bodyPr>
          <a:lstStyle/>
          <a:p>
            <a:r>
              <a:rPr lang="en-US" altLang="zh-CN" sz="2000" dirty="0">
                <a:latin typeface="微软雅黑 Light" panose="020B0502040204020203" pitchFamily="34" charset="-122"/>
                <a:ea typeface="微软雅黑 Light" panose="020B0502040204020203" pitchFamily="34" charset="-122"/>
              </a:rPr>
              <a:t>lda: 0.695   glm: 0.693 </a:t>
            </a:r>
          </a:p>
          <a:p>
            <a:r>
              <a:rPr lang="en-US" altLang="zh-CN" sz="2000" dirty="0">
                <a:latin typeface="微软雅黑 Light" panose="020B0502040204020203" pitchFamily="34" charset="-122"/>
                <a:ea typeface="微软雅黑 Light" panose="020B0502040204020203" pitchFamily="34" charset="-122"/>
              </a:rPr>
              <a:t>knn: 0.779  rf: 0.969</a:t>
            </a:r>
          </a:p>
        </p:txBody>
      </p:sp>
      <p:graphicFrame>
        <p:nvGraphicFramePr>
          <p:cNvPr id="15" name="Chart 14">
            <a:extLst>
              <a:ext uri="{FF2B5EF4-FFF2-40B4-BE49-F238E27FC236}">
                <a16:creationId xmlns:a16="http://schemas.microsoft.com/office/drawing/2014/main" id="{12093034-C4E3-4D90-9F3C-D2B3F6D7CA03}"/>
              </a:ext>
            </a:extLst>
          </p:cNvPr>
          <p:cNvGraphicFramePr>
            <a:graphicFrameLocks/>
          </p:cNvGraphicFramePr>
          <p:nvPr>
            <p:extLst>
              <p:ext uri="{D42A27DB-BD31-4B8C-83A1-F6EECF244321}">
                <p14:modId xmlns:p14="http://schemas.microsoft.com/office/powerpoint/2010/main" val="2662609982"/>
              </p:ext>
            </p:extLst>
          </p:nvPr>
        </p:nvGraphicFramePr>
        <p:xfrm>
          <a:off x="917351" y="2193062"/>
          <a:ext cx="5107469" cy="319068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7" name="Chart 16">
            <a:extLst>
              <a:ext uri="{FF2B5EF4-FFF2-40B4-BE49-F238E27FC236}">
                <a16:creationId xmlns:a16="http://schemas.microsoft.com/office/drawing/2014/main" id="{CEADEAE3-192A-4C2E-9E74-255B5F18B31E}"/>
              </a:ext>
            </a:extLst>
          </p:cNvPr>
          <p:cNvGraphicFramePr>
            <a:graphicFrameLocks/>
          </p:cNvGraphicFramePr>
          <p:nvPr>
            <p:extLst>
              <p:ext uri="{D42A27DB-BD31-4B8C-83A1-F6EECF244321}">
                <p14:modId xmlns:p14="http://schemas.microsoft.com/office/powerpoint/2010/main" val="1637488762"/>
              </p:ext>
            </p:extLst>
          </p:nvPr>
        </p:nvGraphicFramePr>
        <p:xfrm>
          <a:off x="917351" y="2193062"/>
          <a:ext cx="4783645" cy="2988778"/>
        </p:xfrm>
        <a:graphic>
          <a:graphicData uri="http://schemas.openxmlformats.org/drawingml/2006/chart">
            <c:chart xmlns:c="http://schemas.openxmlformats.org/drawingml/2006/chart" xmlns:r="http://schemas.openxmlformats.org/officeDocument/2006/relationships" r:id="rId3"/>
          </a:graphicData>
        </a:graphic>
      </p:graphicFrame>
      <p:pic>
        <p:nvPicPr>
          <p:cNvPr id="3" name="Picture 2" descr="A close up of a map&#10;&#10;Description automatically generated">
            <a:extLst>
              <a:ext uri="{FF2B5EF4-FFF2-40B4-BE49-F238E27FC236}">
                <a16:creationId xmlns:a16="http://schemas.microsoft.com/office/drawing/2014/main" id="{5E28CD58-4D6C-4477-BC8A-2527D29793C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91005" y="517234"/>
            <a:ext cx="5661341" cy="4014014"/>
          </a:xfrm>
          <a:prstGeom prst="rect">
            <a:avLst/>
          </a:prstGeom>
        </p:spPr>
      </p:pic>
    </p:spTree>
    <p:extLst>
      <p:ext uri="{BB962C8B-B14F-4D97-AF65-F5344CB8AC3E}">
        <p14:creationId xmlns:p14="http://schemas.microsoft.com/office/powerpoint/2010/main" val="27687574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373413" y="0"/>
            <a:ext cx="1055462" cy="1829895"/>
          </a:xfrm>
          <a:prstGeom prst="rect">
            <a:avLst/>
          </a:prstGeom>
          <a:solidFill>
            <a:srgbClr val="FF3F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1520144" y="953047"/>
            <a:ext cx="762000" cy="762000"/>
            <a:chOff x="2895600" y="953047"/>
            <a:chExt cx="762000" cy="762000"/>
          </a:xfrm>
        </p:grpSpPr>
        <p:sp>
          <p:nvSpPr>
            <p:cNvPr id="9" name="椭圆 8"/>
            <p:cNvSpPr/>
            <p:nvPr/>
          </p:nvSpPr>
          <p:spPr>
            <a:xfrm>
              <a:off x="2895600" y="953047"/>
              <a:ext cx="762000" cy="76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3048813" y="980104"/>
              <a:ext cx="455574" cy="707886"/>
            </a:xfrm>
            <a:prstGeom prst="rect">
              <a:avLst/>
            </a:prstGeom>
            <a:noFill/>
          </p:spPr>
          <p:txBody>
            <a:bodyPr wrap="none" rtlCol="0">
              <a:spAutoFit/>
            </a:bodyPr>
            <a:lstStyle/>
            <a:p>
              <a:r>
                <a:rPr lang="en-US" altLang="zh-CN" sz="4000" dirty="0">
                  <a:solidFill>
                    <a:srgbClr val="FF3F3F"/>
                  </a:solidFill>
                </a:rPr>
                <a:t>5</a:t>
              </a:r>
              <a:endParaRPr lang="zh-CN" altLang="en-US" sz="4000" dirty="0">
                <a:solidFill>
                  <a:srgbClr val="FF3F3F"/>
                </a:solidFill>
              </a:endParaRPr>
            </a:p>
          </p:txBody>
        </p:sp>
      </p:grpSp>
      <p:sp>
        <p:nvSpPr>
          <p:cNvPr id="12" name="椭圆 11"/>
          <p:cNvSpPr/>
          <p:nvPr/>
        </p:nvSpPr>
        <p:spPr>
          <a:xfrm>
            <a:off x="2524920" y="1318904"/>
            <a:ext cx="546100" cy="54610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207168" y="5420763"/>
            <a:ext cx="1041400" cy="104140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2740820" y="1558296"/>
            <a:ext cx="963442" cy="963442"/>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
            <a:extLst>
              <a:ext uri="{FF2B5EF4-FFF2-40B4-BE49-F238E27FC236}">
                <a16:creationId xmlns:a16="http://schemas.microsoft.com/office/drawing/2014/main" id="{D34555B2-16D3-4EA4-8F6A-FDCED1964721}"/>
              </a:ext>
            </a:extLst>
          </p:cNvPr>
          <p:cNvSpPr txBox="1"/>
          <p:nvPr/>
        </p:nvSpPr>
        <p:spPr>
          <a:xfrm>
            <a:off x="2582088" y="448941"/>
            <a:ext cx="3298942" cy="923330"/>
          </a:xfrm>
          <a:prstGeom prst="rect">
            <a:avLst/>
          </a:prstGeom>
          <a:noFill/>
        </p:spPr>
        <p:txBody>
          <a:bodyPr vert="horz" wrap="square" rtlCol="0">
            <a:spAutoFit/>
          </a:bodyPr>
          <a:lstStyle/>
          <a:p>
            <a:r>
              <a:rPr lang="en-US" altLang="zh-CN" sz="5400" dirty="0">
                <a:solidFill>
                  <a:schemeClr val="tx2">
                    <a:lumMod val="75000"/>
                  </a:schemeClr>
                </a:solidFill>
                <a:latin typeface="微软雅黑 Light" panose="020B0502040204020203" pitchFamily="34" charset="-122"/>
                <a:ea typeface="微软雅黑 Light" panose="020B0502040204020203" pitchFamily="34" charset="-122"/>
              </a:rPr>
              <a:t>Clustering</a:t>
            </a:r>
            <a:endParaRPr lang="zh-CN" altLang="en-US" sz="5400" dirty="0">
              <a:solidFill>
                <a:schemeClr val="tx2">
                  <a:lumMod val="75000"/>
                </a:schemeClr>
              </a:solidFill>
              <a:latin typeface="微软雅黑 Light" panose="020B0502040204020203" pitchFamily="34" charset="-122"/>
              <a:ea typeface="微软雅黑 Light" panose="020B0502040204020203" pitchFamily="34" charset="-122"/>
            </a:endParaRPr>
          </a:p>
        </p:txBody>
      </p:sp>
      <p:sp>
        <p:nvSpPr>
          <p:cNvPr id="17" name="矩形 2">
            <a:extLst>
              <a:ext uri="{FF2B5EF4-FFF2-40B4-BE49-F238E27FC236}">
                <a16:creationId xmlns:a16="http://schemas.microsoft.com/office/drawing/2014/main" id="{3B78B660-5799-4F86-B792-41C206B9139B}"/>
              </a:ext>
            </a:extLst>
          </p:cNvPr>
          <p:cNvSpPr/>
          <p:nvPr/>
        </p:nvSpPr>
        <p:spPr>
          <a:xfrm>
            <a:off x="5881030" y="670650"/>
            <a:ext cx="6317101" cy="584775"/>
          </a:xfrm>
          <a:prstGeom prst="rect">
            <a:avLst/>
          </a:prstGeom>
          <a:solidFill>
            <a:schemeClr val="bg1">
              <a:lumMod val="95000"/>
            </a:schemeClr>
          </a:solidFill>
        </p:spPr>
        <p:txBody>
          <a:bodyPr wrap="square">
            <a:spAutoFit/>
          </a:bodyPr>
          <a:lstStyle/>
          <a:p>
            <a:r>
              <a:rPr lang="en-US" altLang="zh-CN" sz="3200" kern="0" dirty="0">
                <a:latin typeface="微软雅黑 Light" panose="020B0502040204020203" pitchFamily="34" charset="-122"/>
                <a:ea typeface="微软雅黑 Light" panose="020B0502040204020203" pitchFamily="34" charset="-122"/>
                <a:cs typeface="Arial Unicode MS" pitchFamily="34" charset="-122"/>
              </a:rPr>
              <a:t>K-means clustering</a:t>
            </a:r>
            <a:endParaRPr lang="zh-CN" altLang="en-US" sz="3200" dirty="0">
              <a:latin typeface="微软雅黑 Light" panose="020B0502040204020203" pitchFamily="34" charset="-122"/>
              <a:ea typeface="微软雅黑 Light" panose="020B0502040204020203" pitchFamily="34" charset="-122"/>
            </a:endParaRPr>
          </a:p>
        </p:txBody>
      </p:sp>
      <p:pic>
        <p:nvPicPr>
          <p:cNvPr id="22" name="Picture 21">
            <a:extLst>
              <a:ext uri="{FF2B5EF4-FFF2-40B4-BE49-F238E27FC236}">
                <a16:creationId xmlns:a16="http://schemas.microsoft.com/office/drawing/2014/main" id="{AFBB0663-9BFD-4498-BB49-6254EF1EC7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61681" y="2120748"/>
            <a:ext cx="5273205" cy="3738817"/>
          </a:xfrm>
          <a:prstGeom prst="rect">
            <a:avLst/>
          </a:prstGeom>
        </p:spPr>
      </p:pic>
      <p:pic>
        <p:nvPicPr>
          <p:cNvPr id="7" name="Picture 6">
            <a:extLst>
              <a:ext uri="{FF2B5EF4-FFF2-40B4-BE49-F238E27FC236}">
                <a16:creationId xmlns:a16="http://schemas.microsoft.com/office/drawing/2014/main" id="{4DBE7138-AED6-4893-81E0-924FD2B54E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8005" y="2120748"/>
            <a:ext cx="4979903" cy="3530751"/>
          </a:xfrm>
          <a:prstGeom prst="rect">
            <a:avLst/>
          </a:prstGeom>
        </p:spPr>
      </p:pic>
      <p:sp>
        <p:nvSpPr>
          <p:cNvPr id="25" name="文本框 15">
            <a:extLst>
              <a:ext uri="{FF2B5EF4-FFF2-40B4-BE49-F238E27FC236}">
                <a16:creationId xmlns:a16="http://schemas.microsoft.com/office/drawing/2014/main" id="{74D7CC07-48A0-447F-B5B1-AAF10141FB84}"/>
              </a:ext>
            </a:extLst>
          </p:cNvPr>
          <p:cNvSpPr txBox="1"/>
          <p:nvPr/>
        </p:nvSpPr>
        <p:spPr>
          <a:xfrm>
            <a:off x="2128931" y="6199921"/>
            <a:ext cx="1934039" cy="400110"/>
          </a:xfrm>
          <a:prstGeom prst="rect">
            <a:avLst/>
          </a:prstGeom>
          <a:noFill/>
        </p:spPr>
        <p:txBody>
          <a:bodyPr wrap="square" rtlCol="0">
            <a:spAutoFit/>
          </a:bodyPr>
          <a:lstStyle/>
          <a:p>
            <a:r>
              <a:rPr lang="en-US" altLang="zh-CN" sz="2000" dirty="0">
                <a:latin typeface="微软雅黑 Light" panose="020B0502040204020203" pitchFamily="34" charset="-122"/>
                <a:ea typeface="微软雅黑 Light" panose="020B0502040204020203" pitchFamily="34" charset="-122"/>
              </a:rPr>
              <a:t>Distance Matrix</a:t>
            </a:r>
          </a:p>
        </p:txBody>
      </p:sp>
      <p:sp>
        <p:nvSpPr>
          <p:cNvPr id="15" name="文本框 15">
            <a:extLst>
              <a:ext uri="{FF2B5EF4-FFF2-40B4-BE49-F238E27FC236}">
                <a16:creationId xmlns:a16="http://schemas.microsoft.com/office/drawing/2014/main" id="{E128D235-6B37-4F0D-9A3D-50D59096B3B6}"/>
              </a:ext>
            </a:extLst>
          </p:cNvPr>
          <p:cNvSpPr txBox="1"/>
          <p:nvPr/>
        </p:nvSpPr>
        <p:spPr>
          <a:xfrm>
            <a:off x="8178496" y="6207158"/>
            <a:ext cx="2914764" cy="400110"/>
          </a:xfrm>
          <a:prstGeom prst="rect">
            <a:avLst/>
          </a:prstGeom>
          <a:noFill/>
        </p:spPr>
        <p:txBody>
          <a:bodyPr wrap="square" rtlCol="0">
            <a:spAutoFit/>
          </a:bodyPr>
          <a:lstStyle/>
          <a:p>
            <a:r>
              <a:rPr lang="en-US" altLang="zh-CN" sz="2000" dirty="0">
                <a:latin typeface="微软雅黑 Light" panose="020B0502040204020203" pitchFamily="34" charset="-122"/>
                <a:ea typeface="微软雅黑 Light" panose="020B0502040204020203" pitchFamily="34" charset="-122"/>
              </a:rPr>
              <a:t>Method: silhouette </a:t>
            </a:r>
          </a:p>
        </p:txBody>
      </p:sp>
    </p:spTree>
    <p:extLst>
      <p:ext uri="{BB962C8B-B14F-4D97-AF65-F5344CB8AC3E}">
        <p14:creationId xmlns:p14="http://schemas.microsoft.com/office/powerpoint/2010/main" val="21957082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373413" y="0"/>
            <a:ext cx="1055462" cy="1829895"/>
          </a:xfrm>
          <a:prstGeom prst="rect">
            <a:avLst/>
          </a:prstGeom>
          <a:solidFill>
            <a:srgbClr val="FF3F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1520144" y="953047"/>
            <a:ext cx="762000" cy="762000"/>
            <a:chOff x="2895600" y="953047"/>
            <a:chExt cx="762000" cy="762000"/>
          </a:xfrm>
        </p:grpSpPr>
        <p:sp>
          <p:nvSpPr>
            <p:cNvPr id="9" name="椭圆 8"/>
            <p:cNvSpPr/>
            <p:nvPr/>
          </p:nvSpPr>
          <p:spPr>
            <a:xfrm>
              <a:off x="2895600" y="953047"/>
              <a:ext cx="762000" cy="76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3048813" y="980104"/>
              <a:ext cx="455574" cy="707886"/>
            </a:xfrm>
            <a:prstGeom prst="rect">
              <a:avLst/>
            </a:prstGeom>
            <a:noFill/>
          </p:spPr>
          <p:txBody>
            <a:bodyPr wrap="none" rtlCol="0">
              <a:spAutoFit/>
            </a:bodyPr>
            <a:lstStyle/>
            <a:p>
              <a:r>
                <a:rPr lang="en-US" altLang="zh-CN" sz="4000" dirty="0">
                  <a:solidFill>
                    <a:srgbClr val="FF3F3F"/>
                  </a:solidFill>
                </a:rPr>
                <a:t>6</a:t>
              </a:r>
              <a:endParaRPr lang="zh-CN" altLang="en-US" sz="4000" dirty="0">
                <a:solidFill>
                  <a:srgbClr val="FF3F3F"/>
                </a:solidFill>
              </a:endParaRPr>
            </a:p>
          </p:txBody>
        </p:sp>
      </p:grpSp>
      <p:sp>
        <p:nvSpPr>
          <p:cNvPr id="77" name="椭圆 76"/>
          <p:cNvSpPr/>
          <p:nvPr/>
        </p:nvSpPr>
        <p:spPr>
          <a:xfrm>
            <a:off x="2524920" y="1318904"/>
            <a:ext cx="546100" cy="54610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p:nvPr/>
        </p:nvSpPr>
        <p:spPr>
          <a:xfrm>
            <a:off x="-207168" y="5420763"/>
            <a:ext cx="1041400" cy="104140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p:cNvSpPr/>
          <p:nvPr/>
        </p:nvSpPr>
        <p:spPr>
          <a:xfrm>
            <a:off x="2740820" y="1558296"/>
            <a:ext cx="963442" cy="963442"/>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
            <a:extLst>
              <a:ext uri="{FF2B5EF4-FFF2-40B4-BE49-F238E27FC236}">
                <a16:creationId xmlns:a16="http://schemas.microsoft.com/office/drawing/2014/main" id="{5EBE943E-40B2-47C8-B7A1-D7AD7AC6CB67}"/>
              </a:ext>
            </a:extLst>
          </p:cNvPr>
          <p:cNvSpPr txBox="1"/>
          <p:nvPr/>
        </p:nvSpPr>
        <p:spPr>
          <a:xfrm>
            <a:off x="2582088" y="448941"/>
            <a:ext cx="4153082" cy="923330"/>
          </a:xfrm>
          <a:prstGeom prst="rect">
            <a:avLst/>
          </a:prstGeom>
          <a:noFill/>
        </p:spPr>
        <p:txBody>
          <a:bodyPr vert="horz" wrap="square" rtlCol="0">
            <a:spAutoFit/>
          </a:bodyPr>
          <a:lstStyle/>
          <a:p>
            <a:r>
              <a:rPr lang="en-US" altLang="zh-CN" sz="5400" dirty="0">
                <a:solidFill>
                  <a:schemeClr val="tx2">
                    <a:lumMod val="75000"/>
                  </a:schemeClr>
                </a:solidFill>
                <a:latin typeface="微软雅黑 Light" panose="020B0502040204020203" pitchFamily="34" charset="-122"/>
                <a:ea typeface="微软雅黑 Light" panose="020B0502040204020203" pitchFamily="34" charset="-122"/>
              </a:rPr>
              <a:t>Classification</a:t>
            </a:r>
            <a:endParaRPr lang="zh-CN" altLang="en-US" sz="5400" dirty="0">
              <a:solidFill>
                <a:schemeClr val="tx2">
                  <a:lumMod val="75000"/>
                </a:schemeClr>
              </a:solidFill>
              <a:latin typeface="微软雅黑 Light" panose="020B0502040204020203" pitchFamily="34" charset="-122"/>
              <a:ea typeface="微软雅黑 Light" panose="020B0502040204020203" pitchFamily="34" charset="-122"/>
            </a:endParaRPr>
          </a:p>
        </p:txBody>
      </p:sp>
      <p:sp>
        <p:nvSpPr>
          <p:cNvPr id="19" name="矩形 2">
            <a:extLst>
              <a:ext uri="{FF2B5EF4-FFF2-40B4-BE49-F238E27FC236}">
                <a16:creationId xmlns:a16="http://schemas.microsoft.com/office/drawing/2014/main" id="{FB2F1D6D-31F6-48E3-9CC0-92C3EC7873E9}"/>
              </a:ext>
            </a:extLst>
          </p:cNvPr>
          <p:cNvSpPr/>
          <p:nvPr/>
        </p:nvSpPr>
        <p:spPr>
          <a:xfrm>
            <a:off x="6735170" y="670650"/>
            <a:ext cx="5462961" cy="584775"/>
          </a:xfrm>
          <a:prstGeom prst="rect">
            <a:avLst/>
          </a:prstGeom>
          <a:solidFill>
            <a:schemeClr val="bg1">
              <a:lumMod val="95000"/>
            </a:schemeClr>
          </a:solidFill>
        </p:spPr>
        <p:txBody>
          <a:bodyPr wrap="square">
            <a:spAutoFit/>
          </a:bodyPr>
          <a:lstStyle/>
          <a:p>
            <a:r>
              <a:rPr lang="en-US" altLang="zh-CN" sz="3200" kern="0" dirty="0">
                <a:latin typeface="微软雅黑 Light" panose="020B0502040204020203" pitchFamily="34" charset="-122"/>
                <a:ea typeface="微软雅黑 Light" panose="020B0502040204020203" pitchFamily="34" charset="-122"/>
                <a:cs typeface="Arial Unicode MS" pitchFamily="34" charset="-122"/>
              </a:rPr>
              <a:t>in 1st cluster</a:t>
            </a:r>
            <a:endParaRPr lang="zh-CN" altLang="en-US" sz="3200" dirty="0">
              <a:latin typeface="微软雅黑 Light" panose="020B0502040204020203" pitchFamily="34" charset="-122"/>
              <a:ea typeface="微软雅黑 Light" panose="020B0502040204020203" pitchFamily="34" charset="-122"/>
            </a:endParaRPr>
          </a:p>
        </p:txBody>
      </p:sp>
      <p:cxnSp>
        <p:nvCxnSpPr>
          <p:cNvPr id="20" name="直接连接符 16">
            <a:extLst>
              <a:ext uri="{FF2B5EF4-FFF2-40B4-BE49-F238E27FC236}">
                <a16:creationId xmlns:a16="http://schemas.microsoft.com/office/drawing/2014/main" id="{F400671C-8B6C-47AE-A110-EB4C53B8E06A}"/>
              </a:ext>
            </a:extLst>
          </p:cNvPr>
          <p:cNvCxnSpPr/>
          <p:nvPr/>
        </p:nvCxnSpPr>
        <p:spPr>
          <a:xfrm>
            <a:off x="1595263" y="2359272"/>
            <a:ext cx="420914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矩形 17">
            <a:extLst>
              <a:ext uri="{FF2B5EF4-FFF2-40B4-BE49-F238E27FC236}">
                <a16:creationId xmlns:a16="http://schemas.microsoft.com/office/drawing/2014/main" id="{FB7C5DEB-CEE1-42E3-841D-4A341CD17F9B}"/>
              </a:ext>
            </a:extLst>
          </p:cNvPr>
          <p:cNvSpPr/>
          <p:nvPr/>
        </p:nvSpPr>
        <p:spPr>
          <a:xfrm>
            <a:off x="4686806" y="2217758"/>
            <a:ext cx="1117600" cy="141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18">
            <a:extLst>
              <a:ext uri="{FF2B5EF4-FFF2-40B4-BE49-F238E27FC236}">
                <a16:creationId xmlns:a16="http://schemas.microsoft.com/office/drawing/2014/main" id="{FD1781F3-60E3-483E-911C-D5A05F4AA183}"/>
              </a:ext>
            </a:extLst>
          </p:cNvPr>
          <p:cNvSpPr/>
          <p:nvPr/>
        </p:nvSpPr>
        <p:spPr>
          <a:xfrm>
            <a:off x="1485552" y="1906052"/>
            <a:ext cx="3310966" cy="523220"/>
          </a:xfrm>
          <a:prstGeom prst="rect">
            <a:avLst/>
          </a:prstGeom>
        </p:spPr>
        <p:txBody>
          <a:bodyPr wrap="square">
            <a:spAutoFit/>
          </a:bodyPr>
          <a:lstStyle/>
          <a:p>
            <a:r>
              <a:rPr lang="en-US" altLang="zh-CN" sz="2800" kern="0" dirty="0">
                <a:latin typeface="微软雅黑 Light" panose="020B0502040204020203" pitchFamily="34" charset="-122"/>
                <a:ea typeface="微软雅黑 Light" panose="020B0502040204020203" pitchFamily="34" charset="-122"/>
                <a:cs typeface="Arial Unicode MS" pitchFamily="34" charset="-122"/>
              </a:rPr>
              <a:t>Cluster1: 691 rows</a:t>
            </a:r>
            <a:endParaRPr lang="zh-CN" altLang="en-US" sz="2800" dirty="0">
              <a:latin typeface="微软雅黑 Light" panose="020B0502040204020203" pitchFamily="34" charset="-122"/>
              <a:ea typeface="微软雅黑 Light" panose="020B0502040204020203" pitchFamily="34" charset="-122"/>
            </a:endParaRPr>
          </a:p>
        </p:txBody>
      </p:sp>
      <p:sp>
        <p:nvSpPr>
          <p:cNvPr id="16" name="文本框 15">
            <a:extLst>
              <a:ext uri="{FF2B5EF4-FFF2-40B4-BE49-F238E27FC236}">
                <a16:creationId xmlns:a16="http://schemas.microsoft.com/office/drawing/2014/main" id="{4DF9D29C-386E-4CB2-AC61-E3C6CCEF138C}"/>
              </a:ext>
            </a:extLst>
          </p:cNvPr>
          <p:cNvSpPr txBox="1"/>
          <p:nvPr/>
        </p:nvSpPr>
        <p:spPr>
          <a:xfrm>
            <a:off x="2112246" y="5983596"/>
            <a:ext cx="5368543" cy="707886"/>
          </a:xfrm>
          <a:prstGeom prst="rect">
            <a:avLst/>
          </a:prstGeom>
          <a:noFill/>
        </p:spPr>
        <p:txBody>
          <a:bodyPr wrap="square" rtlCol="0">
            <a:spAutoFit/>
          </a:bodyPr>
          <a:lstStyle/>
          <a:p>
            <a:r>
              <a:rPr lang="en-US" altLang="zh-CN" sz="2000" dirty="0">
                <a:latin typeface="微软雅黑 Light" panose="020B0502040204020203" pitchFamily="34" charset="-122"/>
                <a:ea typeface="微软雅黑 Light" panose="020B0502040204020203" pitchFamily="34" charset="-122"/>
              </a:rPr>
              <a:t>lda: 0.723   glm: 0.723 </a:t>
            </a:r>
          </a:p>
          <a:p>
            <a:r>
              <a:rPr lang="en-US" altLang="zh-CN" sz="2000" dirty="0">
                <a:latin typeface="微软雅黑 Light" panose="020B0502040204020203" pitchFamily="34" charset="-122"/>
                <a:ea typeface="微软雅黑 Light" panose="020B0502040204020203" pitchFamily="34" charset="-122"/>
              </a:rPr>
              <a:t>knn: 0.865  rf: 1</a:t>
            </a:r>
          </a:p>
        </p:txBody>
      </p:sp>
      <p:pic>
        <p:nvPicPr>
          <p:cNvPr id="3" name="Picture 2" descr="A close up of a map&#10;&#10;Description automatically generated">
            <a:extLst>
              <a:ext uri="{FF2B5EF4-FFF2-40B4-BE49-F238E27FC236}">
                <a16:creationId xmlns:a16="http://schemas.microsoft.com/office/drawing/2014/main" id="{B37E7173-03A7-4ADE-9D0F-2D5C437EDA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3413" y="2575364"/>
            <a:ext cx="4588579" cy="3253402"/>
          </a:xfrm>
          <a:prstGeom prst="rect">
            <a:avLst/>
          </a:prstGeom>
        </p:spPr>
      </p:pic>
      <p:graphicFrame>
        <p:nvGraphicFramePr>
          <p:cNvPr id="23" name="Chart 22">
            <a:extLst>
              <a:ext uri="{FF2B5EF4-FFF2-40B4-BE49-F238E27FC236}">
                <a16:creationId xmlns:a16="http://schemas.microsoft.com/office/drawing/2014/main" id="{80842DF8-D4D7-40DA-BC38-8AE91A2B4E20}"/>
              </a:ext>
            </a:extLst>
          </p:cNvPr>
          <p:cNvGraphicFramePr>
            <a:graphicFrameLocks/>
          </p:cNvGraphicFramePr>
          <p:nvPr>
            <p:extLst>
              <p:ext uri="{D42A27DB-BD31-4B8C-83A1-F6EECF244321}">
                <p14:modId xmlns:p14="http://schemas.microsoft.com/office/powerpoint/2010/main" val="4154742392"/>
              </p:ext>
            </p:extLst>
          </p:nvPr>
        </p:nvGraphicFramePr>
        <p:xfrm>
          <a:off x="6735170" y="2599208"/>
          <a:ext cx="4793684" cy="291190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0576850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椭圆 76"/>
          <p:cNvSpPr/>
          <p:nvPr/>
        </p:nvSpPr>
        <p:spPr>
          <a:xfrm>
            <a:off x="2524920" y="1318904"/>
            <a:ext cx="546100" cy="54610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p:nvPr/>
        </p:nvSpPr>
        <p:spPr>
          <a:xfrm>
            <a:off x="-207168" y="5420763"/>
            <a:ext cx="1041400" cy="104140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p:cNvSpPr/>
          <p:nvPr/>
        </p:nvSpPr>
        <p:spPr>
          <a:xfrm>
            <a:off x="2740820" y="1558296"/>
            <a:ext cx="963442" cy="963442"/>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
            <a:extLst>
              <a:ext uri="{FF2B5EF4-FFF2-40B4-BE49-F238E27FC236}">
                <a16:creationId xmlns:a16="http://schemas.microsoft.com/office/drawing/2014/main" id="{5EBE943E-40B2-47C8-B7A1-D7AD7AC6CB67}"/>
              </a:ext>
            </a:extLst>
          </p:cNvPr>
          <p:cNvSpPr txBox="1"/>
          <p:nvPr/>
        </p:nvSpPr>
        <p:spPr>
          <a:xfrm>
            <a:off x="983364" y="448941"/>
            <a:ext cx="4153082" cy="923330"/>
          </a:xfrm>
          <a:prstGeom prst="rect">
            <a:avLst/>
          </a:prstGeom>
          <a:noFill/>
        </p:spPr>
        <p:txBody>
          <a:bodyPr vert="horz" wrap="square" rtlCol="0">
            <a:spAutoFit/>
          </a:bodyPr>
          <a:lstStyle/>
          <a:p>
            <a:r>
              <a:rPr lang="en-US" altLang="zh-CN" sz="5400" dirty="0">
                <a:solidFill>
                  <a:schemeClr val="tx2">
                    <a:lumMod val="75000"/>
                  </a:schemeClr>
                </a:solidFill>
                <a:latin typeface="微软雅黑 Light" panose="020B0502040204020203" pitchFamily="34" charset="-122"/>
                <a:ea typeface="微软雅黑 Light" panose="020B0502040204020203" pitchFamily="34" charset="-122"/>
              </a:rPr>
              <a:t>Classification</a:t>
            </a:r>
            <a:endParaRPr lang="zh-CN" altLang="en-US" sz="5400" dirty="0">
              <a:solidFill>
                <a:schemeClr val="tx2">
                  <a:lumMod val="75000"/>
                </a:schemeClr>
              </a:solidFill>
              <a:latin typeface="微软雅黑 Light" panose="020B0502040204020203" pitchFamily="34" charset="-122"/>
              <a:ea typeface="微软雅黑 Light" panose="020B0502040204020203" pitchFamily="34" charset="-122"/>
            </a:endParaRPr>
          </a:p>
        </p:txBody>
      </p:sp>
      <p:sp>
        <p:nvSpPr>
          <p:cNvPr id="19" name="矩形 2">
            <a:extLst>
              <a:ext uri="{FF2B5EF4-FFF2-40B4-BE49-F238E27FC236}">
                <a16:creationId xmlns:a16="http://schemas.microsoft.com/office/drawing/2014/main" id="{FB2F1D6D-31F6-48E3-9CC0-92C3EC7873E9}"/>
              </a:ext>
            </a:extLst>
          </p:cNvPr>
          <p:cNvSpPr/>
          <p:nvPr/>
        </p:nvSpPr>
        <p:spPr>
          <a:xfrm>
            <a:off x="5136446" y="670650"/>
            <a:ext cx="7055554" cy="584775"/>
          </a:xfrm>
          <a:prstGeom prst="rect">
            <a:avLst/>
          </a:prstGeom>
          <a:solidFill>
            <a:schemeClr val="bg1">
              <a:lumMod val="95000"/>
            </a:schemeClr>
          </a:solidFill>
        </p:spPr>
        <p:txBody>
          <a:bodyPr wrap="square">
            <a:spAutoFit/>
          </a:bodyPr>
          <a:lstStyle/>
          <a:p>
            <a:r>
              <a:rPr lang="en-US" altLang="zh-CN" sz="3200" kern="0" dirty="0">
                <a:latin typeface="微软雅黑 Light" panose="020B0502040204020203" pitchFamily="34" charset="-122"/>
                <a:ea typeface="微软雅黑 Light" panose="020B0502040204020203" pitchFamily="34" charset="-122"/>
                <a:cs typeface="Arial Unicode MS" pitchFamily="34" charset="-122"/>
              </a:rPr>
              <a:t>in 2nd cluster</a:t>
            </a:r>
            <a:endParaRPr lang="zh-CN" altLang="en-US" sz="3200" dirty="0">
              <a:latin typeface="微软雅黑 Light" panose="020B0502040204020203" pitchFamily="34" charset="-122"/>
              <a:ea typeface="微软雅黑 Light" panose="020B0502040204020203" pitchFamily="34" charset="-122"/>
            </a:endParaRPr>
          </a:p>
        </p:txBody>
      </p:sp>
      <p:cxnSp>
        <p:nvCxnSpPr>
          <p:cNvPr id="23" name="直接连接符 20">
            <a:extLst>
              <a:ext uri="{FF2B5EF4-FFF2-40B4-BE49-F238E27FC236}">
                <a16:creationId xmlns:a16="http://schemas.microsoft.com/office/drawing/2014/main" id="{BA44BBC9-8424-46BC-A185-35D01DB2F70F}"/>
              </a:ext>
            </a:extLst>
          </p:cNvPr>
          <p:cNvCxnSpPr/>
          <p:nvPr/>
        </p:nvCxnSpPr>
        <p:spPr>
          <a:xfrm>
            <a:off x="6726063" y="2217758"/>
            <a:ext cx="420914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矩形 21">
            <a:extLst>
              <a:ext uri="{FF2B5EF4-FFF2-40B4-BE49-F238E27FC236}">
                <a16:creationId xmlns:a16="http://schemas.microsoft.com/office/drawing/2014/main" id="{0557D4BB-B48F-48F6-9CAD-076B0E6D3BF2}"/>
              </a:ext>
            </a:extLst>
          </p:cNvPr>
          <p:cNvSpPr/>
          <p:nvPr/>
        </p:nvSpPr>
        <p:spPr>
          <a:xfrm>
            <a:off x="9817606" y="2217758"/>
            <a:ext cx="1117600" cy="1415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2">
            <a:extLst>
              <a:ext uri="{FF2B5EF4-FFF2-40B4-BE49-F238E27FC236}">
                <a16:creationId xmlns:a16="http://schemas.microsoft.com/office/drawing/2014/main" id="{1397C7E3-32C3-490D-8D1B-CD89518FDADE}"/>
              </a:ext>
            </a:extLst>
          </p:cNvPr>
          <p:cNvSpPr/>
          <p:nvPr/>
        </p:nvSpPr>
        <p:spPr>
          <a:xfrm>
            <a:off x="6583500" y="1591954"/>
            <a:ext cx="3310966" cy="523220"/>
          </a:xfrm>
          <a:prstGeom prst="rect">
            <a:avLst/>
          </a:prstGeom>
        </p:spPr>
        <p:txBody>
          <a:bodyPr wrap="square">
            <a:spAutoFit/>
          </a:bodyPr>
          <a:lstStyle/>
          <a:p>
            <a:r>
              <a:rPr lang="en-US" altLang="zh-CN" sz="2800" kern="0" dirty="0">
                <a:latin typeface="微软雅黑 Light" panose="020B0502040204020203" pitchFamily="34" charset="-122"/>
                <a:ea typeface="微软雅黑 Light" panose="020B0502040204020203" pitchFamily="34" charset="-122"/>
                <a:cs typeface="Arial Unicode MS" pitchFamily="34" charset="-122"/>
              </a:rPr>
              <a:t>Cluster2: 1775 rows</a:t>
            </a:r>
            <a:endParaRPr lang="zh-CN" altLang="en-US" sz="2800" dirty="0">
              <a:latin typeface="微软雅黑 Light" panose="020B0502040204020203" pitchFamily="34" charset="-122"/>
              <a:ea typeface="微软雅黑 Light" panose="020B0502040204020203" pitchFamily="34" charset="-122"/>
            </a:endParaRPr>
          </a:p>
        </p:txBody>
      </p:sp>
      <p:grpSp>
        <p:nvGrpSpPr>
          <p:cNvPr id="28" name="组合 6">
            <a:extLst>
              <a:ext uri="{FF2B5EF4-FFF2-40B4-BE49-F238E27FC236}">
                <a16:creationId xmlns:a16="http://schemas.microsoft.com/office/drawing/2014/main" id="{04B00EDB-FB17-404D-8B97-B1A3EB2E82BD}"/>
              </a:ext>
            </a:extLst>
          </p:cNvPr>
          <p:cNvGrpSpPr/>
          <p:nvPr/>
        </p:nvGrpSpPr>
        <p:grpSpPr>
          <a:xfrm>
            <a:off x="-103773" y="405030"/>
            <a:ext cx="911341" cy="911341"/>
            <a:chOff x="-2177143" y="2481943"/>
            <a:chExt cx="2409372" cy="2409372"/>
          </a:xfrm>
        </p:grpSpPr>
        <p:grpSp>
          <p:nvGrpSpPr>
            <p:cNvPr id="29" name="组合 7">
              <a:extLst>
                <a:ext uri="{FF2B5EF4-FFF2-40B4-BE49-F238E27FC236}">
                  <a16:creationId xmlns:a16="http://schemas.microsoft.com/office/drawing/2014/main" id="{A5C8B95E-93FB-492D-A9D0-6288F382F7F7}"/>
                </a:ext>
              </a:extLst>
            </p:cNvPr>
            <p:cNvGrpSpPr/>
            <p:nvPr/>
          </p:nvGrpSpPr>
          <p:grpSpPr>
            <a:xfrm>
              <a:off x="-1797957" y="3108779"/>
              <a:ext cx="1651000" cy="1155700"/>
              <a:chOff x="2755900" y="4096931"/>
              <a:chExt cx="1651000" cy="1155700"/>
            </a:xfrm>
            <a:solidFill>
              <a:schemeClr val="bg1">
                <a:lumMod val="95000"/>
              </a:schemeClr>
            </a:solidFill>
          </p:grpSpPr>
          <p:sp>
            <p:nvSpPr>
              <p:cNvPr id="31" name="矩形 9">
                <a:extLst>
                  <a:ext uri="{FF2B5EF4-FFF2-40B4-BE49-F238E27FC236}">
                    <a16:creationId xmlns:a16="http://schemas.microsoft.com/office/drawing/2014/main" id="{CAD9E6C8-3B4F-4E6E-A435-4311569C4032}"/>
                  </a:ext>
                </a:extLst>
              </p:cNvPr>
              <p:cNvSpPr/>
              <p:nvPr/>
            </p:nvSpPr>
            <p:spPr>
              <a:xfrm>
                <a:off x="2755900" y="4491679"/>
                <a:ext cx="1150046" cy="366204"/>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箭头: V 形 10">
                <a:extLst>
                  <a:ext uri="{FF2B5EF4-FFF2-40B4-BE49-F238E27FC236}">
                    <a16:creationId xmlns:a16="http://schemas.microsoft.com/office/drawing/2014/main" id="{7552611F-3416-4247-9D14-4E15FDA6B8B4}"/>
                  </a:ext>
                </a:extLst>
              </p:cNvPr>
              <p:cNvSpPr/>
              <p:nvPr/>
            </p:nvSpPr>
            <p:spPr>
              <a:xfrm>
                <a:off x="3251200" y="4096931"/>
                <a:ext cx="1155700" cy="1155700"/>
              </a:xfrm>
              <a:prstGeom prst="chevron">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0" name="椭圆 8">
              <a:extLst>
                <a:ext uri="{FF2B5EF4-FFF2-40B4-BE49-F238E27FC236}">
                  <a16:creationId xmlns:a16="http://schemas.microsoft.com/office/drawing/2014/main" id="{FAA5B2B0-3961-4A1C-8C2E-DF0B9F53DA24}"/>
                </a:ext>
              </a:extLst>
            </p:cNvPr>
            <p:cNvSpPr/>
            <p:nvPr/>
          </p:nvSpPr>
          <p:spPr>
            <a:xfrm>
              <a:off x="-2177143" y="2481943"/>
              <a:ext cx="2409372" cy="2409372"/>
            </a:xfrm>
            <a:prstGeom prst="ellipse">
              <a:avLst/>
            </a:prstGeom>
            <a:noFill/>
            <a:ln w="152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15">
            <a:extLst>
              <a:ext uri="{FF2B5EF4-FFF2-40B4-BE49-F238E27FC236}">
                <a16:creationId xmlns:a16="http://schemas.microsoft.com/office/drawing/2014/main" id="{F338E30B-2FC6-45B2-970C-EDBA8358AC64}"/>
              </a:ext>
            </a:extLst>
          </p:cNvPr>
          <p:cNvSpPr txBox="1"/>
          <p:nvPr/>
        </p:nvSpPr>
        <p:spPr>
          <a:xfrm>
            <a:off x="7450969" y="5866033"/>
            <a:ext cx="4741032" cy="707886"/>
          </a:xfrm>
          <a:prstGeom prst="rect">
            <a:avLst/>
          </a:prstGeom>
          <a:noFill/>
        </p:spPr>
        <p:txBody>
          <a:bodyPr wrap="square" rtlCol="0">
            <a:spAutoFit/>
          </a:bodyPr>
          <a:lstStyle/>
          <a:p>
            <a:r>
              <a:rPr lang="en-US" altLang="zh-CN" sz="2000" dirty="0">
                <a:latin typeface="微软雅黑 Light" panose="020B0502040204020203" pitchFamily="34" charset="-122"/>
                <a:ea typeface="微软雅黑 Light" panose="020B0502040204020203" pitchFamily="34" charset="-122"/>
              </a:rPr>
              <a:t>lda: 0.726   glm: 0.728 </a:t>
            </a:r>
          </a:p>
          <a:p>
            <a:r>
              <a:rPr lang="en-US" altLang="zh-CN" sz="2000" dirty="0">
                <a:latin typeface="微软雅黑 Light" panose="020B0502040204020203" pitchFamily="34" charset="-122"/>
                <a:ea typeface="微软雅黑 Light" panose="020B0502040204020203" pitchFamily="34" charset="-122"/>
              </a:rPr>
              <a:t>knn: 0.785  rf: 0.955</a:t>
            </a:r>
          </a:p>
        </p:txBody>
      </p:sp>
      <p:pic>
        <p:nvPicPr>
          <p:cNvPr id="4" name="Picture 3" descr="A close up of a map&#10;&#10;Description automatically generated">
            <a:extLst>
              <a:ext uri="{FF2B5EF4-FFF2-40B4-BE49-F238E27FC236}">
                <a16:creationId xmlns:a16="http://schemas.microsoft.com/office/drawing/2014/main" id="{FD6490A7-213A-433D-BE56-A74FB6FBDD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83500" y="2359272"/>
            <a:ext cx="4741025" cy="3361489"/>
          </a:xfrm>
          <a:prstGeom prst="rect">
            <a:avLst/>
          </a:prstGeom>
        </p:spPr>
      </p:pic>
      <p:graphicFrame>
        <p:nvGraphicFramePr>
          <p:cNvPr id="20" name="Chart 19">
            <a:extLst>
              <a:ext uri="{FF2B5EF4-FFF2-40B4-BE49-F238E27FC236}">
                <a16:creationId xmlns:a16="http://schemas.microsoft.com/office/drawing/2014/main" id="{5AEB6A3E-EB6E-473D-A5CA-53A25CFDE5EC}"/>
              </a:ext>
            </a:extLst>
          </p:cNvPr>
          <p:cNvGraphicFramePr>
            <a:graphicFrameLocks/>
          </p:cNvGraphicFramePr>
          <p:nvPr>
            <p:extLst>
              <p:ext uri="{D42A27DB-BD31-4B8C-83A1-F6EECF244321}">
                <p14:modId xmlns:p14="http://schemas.microsoft.com/office/powerpoint/2010/main" val="43870433"/>
              </p:ext>
            </p:extLst>
          </p:nvPr>
        </p:nvGraphicFramePr>
        <p:xfrm>
          <a:off x="977217" y="2177706"/>
          <a:ext cx="5099222" cy="336139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2852567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a:xfrm>
            <a:off x="-10362" y="821870"/>
            <a:ext cx="1054100" cy="744733"/>
            <a:chOff x="11137900" y="860547"/>
            <a:chExt cx="1054100" cy="744733"/>
          </a:xfrm>
          <a:solidFill>
            <a:schemeClr val="tx1"/>
          </a:solidFill>
        </p:grpSpPr>
        <p:sp>
          <p:nvSpPr>
            <p:cNvPr id="22" name="矩形 21"/>
            <p:cNvSpPr/>
            <p:nvPr/>
          </p:nvSpPr>
          <p:spPr>
            <a:xfrm>
              <a:off x="11137900" y="860547"/>
              <a:ext cx="1054100" cy="106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23" name="矩形 22"/>
            <p:cNvSpPr/>
            <p:nvPr/>
          </p:nvSpPr>
          <p:spPr>
            <a:xfrm>
              <a:off x="11137900" y="1073256"/>
              <a:ext cx="1054100" cy="106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24" name="矩形 23"/>
            <p:cNvSpPr/>
            <p:nvPr/>
          </p:nvSpPr>
          <p:spPr>
            <a:xfrm>
              <a:off x="11137900" y="1285966"/>
              <a:ext cx="1054100" cy="106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25" name="矩形 24"/>
            <p:cNvSpPr/>
            <p:nvPr/>
          </p:nvSpPr>
          <p:spPr>
            <a:xfrm>
              <a:off x="11137900" y="1498676"/>
              <a:ext cx="1054100" cy="106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grpSp>
      <p:sp>
        <p:nvSpPr>
          <p:cNvPr id="43" name="文本框 101">
            <a:extLst>
              <a:ext uri="{FF2B5EF4-FFF2-40B4-BE49-F238E27FC236}">
                <a16:creationId xmlns:a16="http://schemas.microsoft.com/office/drawing/2014/main" id="{5D31B890-B5DC-481F-BBB5-C9D9482B25CD}"/>
              </a:ext>
            </a:extLst>
          </p:cNvPr>
          <p:cNvSpPr txBox="1"/>
          <p:nvPr/>
        </p:nvSpPr>
        <p:spPr>
          <a:xfrm>
            <a:off x="8511607" y="2444407"/>
            <a:ext cx="1348582" cy="461665"/>
          </a:xfrm>
          <a:prstGeom prst="rect">
            <a:avLst/>
          </a:prstGeom>
          <a:noFill/>
        </p:spPr>
        <p:txBody>
          <a:bodyPr wrap="square" rtlCol="0">
            <a:spAutoFit/>
          </a:bodyPr>
          <a:lstStyle/>
          <a:p>
            <a:pPr algn="ctr"/>
            <a:r>
              <a:rPr lang="en-US" altLang="zh-CN" sz="2400" b="1" dirty="0">
                <a:solidFill>
                  <a:schemeClr val="bg1"/>
                </a:solidFill>
                <a:latin typeface="+mj-ea"/>
                <a:ea typeface="+mj-ea"/>
              </a:rPr>
              <a:t>Attrition</a:t>
            </a:r>
            <a:endParaRPr lang="zh-CN" altLang="en-US" sz="2400" b="1" dirty="0">
              <a:solidFill>
                <a:schemeClr val="bg1"/>
              </a:solidFill>
              <a:latin typeface="+mj-ea"/>
              <a:ea typeface="+mj-ea"/>
            </a:endParaRPr>
          </a:p>
        </p:txBody>
      </p:sp>
      <p:grpSp>
        <p:nvGrpSpPr>
          <p:cNvPr id="48" name="组合 13">
            <a:extLst>
              <a:ext uri="{FF2B5EF4-FFF2-40B4-BE49-F238E27FC236}">
                <a16:creationId xmlns:a16="http://schemas.microsoft.com/office/drawing/2014/main" id="{A0AF2C7A-7E8E-4D78-BCB3-234A78D29523}"/>
              </a:ext>
            </a:extLst>
          </p:cNvPr>
          <p:cNvGrpSpPr/>
          <p:nvPr/>
        </p:nvGrpSpPr>
        <p:grpSpPr>
          <a:xfrm>
            <a:off x="1177455" y="766384"/>
            <a:ext cx="2697939" cy="800219"/>
            <a:chOff x="1933922" y="2535837"/>
            <a:chExt cx="2697939" cy="1627682"/>
          </a:xfrm>
        </p:grpSpPr>
        <p:sp>
          <p:nvSpPr>
            <p:cNvPr id="49" name="矩形 18">
              <a:extLst>
                <a:ext uri="{FF2B5EF4-FFF2-40B4-BE49-F238E27FC236}">
                  <a16:creationId xmlns:a16="http://schemas.microsoft.com/office/drawing/2014/main" id="{22E505BA-1532-475A-9CEF-5E1C005EA754}"/>
                </a:ext>
              </a:extLst>
            </p:cNvPr>
            <p:cNvSpPr/>
            <p:nvPr/>
          </p:nvSpPr>
          <p:spPr>
            <a:xfrm rot="16200000">
              <a:off x="2469051" y="2000708"/>
              <a:ext cx="1627682" cy="2697939"/>
            </a:xfrm>
            <a:prstGeom prst="rect">
              <a:avLst/>
            </a:prstGeom>
          </p:spPr>
          <p:txBody>
            <a:bodyPr vert="eaVert" wrap="square">
              <a:spAutoFit/>
            </a:bodyPr>
            <a:lstStyle/>
            <a:p>
              <a:r>
                <a:rPr lang="en-US" altLang="zh-CN" sz="4000" kern="100" dirty="0">
                  <a:latin typeface="微软雅黑 Light" panose="020B0502040204020203" pitchFamily="34" charset="-122"/>
                  <a:ea typeface="微软雅黑 Light" panose="020B0502040204020203" pitchFamily="34" charset="-122"/>
                  <a:cs typeface="Times New Roman" panose="02020603050405020304" pitchFamily="18" charset="0"/>
                </a:rPr>
                <a:t>Conclusion</a:t>
              </a:r>
              <a:endParaRPr lang="zh-CN" altLang="en-US" sz="4000" dirty="0">
                <a:latin typeface="微软雅黑 Light" panose="020B0502040204020203" pitchFamily="34" charset="-122"/>
                <a:ea typeface="微软雅黑 Light" panose="020B0502040204020203" pitchFamily="34" charset="-122"/>
              </a:endParaRPr>
            </a:p>
          </p:txBody>
        </p:sp>
        <p:cxnSp>
          <p:nvCxnSpPr>
            <p:cNvPr id="50" name="直接连接符 15">
              <a:extLst>
                <a:ext uri="{FF2B5EF4-FFF2-40B4-BE49-F238E27FC236}">
                  <a16:creationId xmlns:a16="http://schemas.microsoft.com/office/drawing/2014/main" id="{D4200F62-AB74-4B70-A4FE-B6017242F14A}"/>
                </a:ext>
              </a:extLst>
            </p:cNvPr>
            <p:cNvCxnSpPr>
              <a:cxnSpLocks/>
            </p:cNvCxnSpPr>
            <p:nvPr/>
          </p:nvCxnSpPr>
          <p:spPr>
            <a:xfrm>
              <a:off x="2022765" y="4163519"/>
              <a:ext cx="252025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1" name="正文">
            <a:extLst>
              <a:ext uri="{FF2B5EF4-FFF2-40B4-BE49-F238E27FC236}">
                <a16:creationId xmlns:a16="http://schemas.microsoft.com/office/drawing/2014/main" id="{2FE3B3CD-29A1-4EE5-BB89-A6E8992C4D79}"/>
              </a:ext>
            </a:extLst>
          </p:cNvPr>
          <p:cNvSpPr/>
          <p:nvPr/>
        </p:nvSpPr>
        <p:spPr>
          <a:xfrm>
            <a:off x="927858" y="2366823"/>
            <a:ext cx="5245714" cy="1200329"/>
          </a:xfrm>
          <a:prstGeom prst="rect">
            <a:avLst/>
          </a:prstGeom>
        </p:spPr>
        <p:txBody>
          <a:bodyPr wrap="square">
            <a:spAutoFit/>
          </a:bodyPr>
          <a:lstStyle/>
          <a:p>
            <a:r>
              <a:rPr lang="en-GB" altLang="zh-CN" sz="2400" kern="0" dirty="0">
                <a:solidFill>
                  <a:schemeClr val="tx1">
                    <a:lumMod val="50000"/>
                    <a:lumOff val="50000"/>
                  </a:schemeClr>
                </a:solidFill>
                <a:latin typeface="微软雅黑 Light" panose="020B0502040204020203" pitchFamily="34" charset="-122"/>
                <a:ea typeface="微软雅黑 Light" panose="020B0502040204020203" pitchFamily="34" charset="-122"/>
              </a:rPr>
              <a:t>After clustering, most models improve accuracy.</a:t>
            </a:r>
          </a:p>
          <a:p>
            <a:endParaRPr lang="en-GB" altLang="zh-CN" sz="2400" kern="0" dirty="0">
              <a:solidFill>
                <a:schemeClr val="tx1">
                  <a:lumMod val="50000"/>
                  <a:lumOff val="50000"/>
                </a:schemeClr>
              </a:solidFill>
              <a:latin typeface="微软雅黑 Light" panose="020B0502040204020203" pitchFamily="34" charset="-122"/>
              <a:ea typeface="微软雅黑 Light" panose="020B0502040204020203" pitchFamily="34" charset="-122"/>
            </a:endParaRPr>
          </a:p>
        </p:txBody>
      </p:sp>
      <p:sp>
        <p:nvSpPr>
          <p:cNvPr id="53" name="正文">
            <a:extLst>
              <a:ext uri="{FF2B5EF4-FFF2-40B4-BE49-F238E27FC236}">
                <a16:creationId xmlns:a16="http://schemas.microsoft.com/office/drawing/2014/main" id="{20F31081-02DB-4200-8F7E-115E30A892A0}"/>
              </a:ext>
            </a:extLst>
          </p:cNvPr>
          <p:cNvSpPr/>
          <p:nvPr/>
        </p:nvSpPr>
        <p:spPr>
          <a:xfrm>
            <a:off x="6763314" y="2366823"/>
            <a:ext cx="4845167" cy="1200329"/>
          </a:xfrm>
          <a:prstGeom prst="rect">
            <a:avLst/>
          </a:prstGeom>
        </p:spPr>
        <p:txBody>
          <a:bodyPr wrap="square">
            <a:spAutoFit/>
          </a:bodyPr>
          <a:lstStyle/>
          <a:p>
            <a:r>
              <a:rPr lang="en-GB" altLang="zh-CN" sz="2400" kern="0" dirty="0">
                <a:solidFill>
                  <a:schemeClr val="tx1">
                    <a:lumMod val="50000"/>
                    <a:lumOff val="50000"/>
                  </a:schemeClr>
                </a:solidFill>
                <a:latin typeface="微软雅黑 Light" panose="020B0502040204020203" pitchFamily="34" charset="-122"/>
                <a:ea typeface="微软雅黑 Light" panose="020B0502040204020203" pitchFamily="34" charset="-122"/>
              </a:rPr>
              <a:t>After clustering, most models improve AUC.</a:t>
            </a:r>
          </a:p>
          <a:p>
            <a:endParaRPr lang="en-GB" altLang="zh-CN" sz="2400" kern="0" dirty="0">
              <a:solidFill>
                <a:schemeClr val="tx1">
                  <a:lumMod val="50000"/>
                  <a:lumOff val="50000"/>
                </a:schemeClr>
              </a:solidFill>
              <a:latin typeface="微软雅黑 Light" panose="020B0502040204020203" pitchFamily="34" charset="-122"/>
              <a:ea typeface="微软雅黑 Light" panose="020B0502040204020203" pitchFamily="34" charset="-122"/>
            </a:endParaRPr>
          </a:p>
        </p:txBody>
      </p:sp>
      <p:sp>
        <p:nvSpPr>
          <p:cNvPr id="54" name="矩形 12">
            <a:extLst>
              <a:ext uri="{FF2B5EF4-FFF2-40B4-BE49-F238E27FC236}">
                <a16:creationId xmlns:a16="http://schemas.microsoft.com/office/drawing/2014/main" id="{A8495790-9FD5-41D9-9EA7-970637E50758}"/>
              </a:ext>
            </a:extLst>
          </p:cNvPr>
          <p:cNvSpPr/>
          <p:nvPr/>
        </p:nvSpPr>
        <p:spPr>
          <a:xfrm>
            <a:off x="982981" y="5706474"/>
            <a:ext cx="10494098" cy="707886"/>
          </a:xfrm>
          <a:prstGeom prst="rect">
            <a:avLst/>
          </a:prstGeom>
          <a:solidFill>
            <a:schemeClr val="tx1"/>
          </a:solidFill>
        </p:spPr>
        <p:txBody>
          <a:bodyPr wrap="square">
            <a:spAutoFit/>
          </a:bodyPr>
          <a:lstStyle/>
          <a:p>
            <a:r>
              <a:rPr lang="en-US" altLang="zh-CN" sz="2000" kern="0" dirty="0">
                <a:solidFill>
                  <a:schemeClr val="bg1"/>
                </a:solidFill>
                <a:latin typeface="微软雅黑 Light" panose="020B0502040204020203" pitchFamily="34" charset="-122"/>
                <a:ea typeface="微软雅黑 Light" panose="020B0502040204020203" pitchFamily="34" charset="-122"/>
                <a:cs typeface="Arial Unicode MS" pitchFamily="34" charset="-122"/>
              </a:rPr>
              <a:t>Cluster analysis can’t play very good results on supervised data, but can improve the accuracy of data analysis to some extent.</a:t>
            </a:r>
          </a:p>
        </p:txBody>
      </p:sp>
      <p:graphicFrame>
        <p:nvGraphicFramePr>
          <p:cNvPr id="7" name="Table 6">
            <a:extLst>
              <a:ext uri="{FF2B5EF4-FFF2-40B4-BE49-F238E27FC236}">
                <a16:creationId xmlns:a16="http://schemas.microsoft.com/office/drawing/2014/main" id="{BC4CF044-DF71-4E62-B4E3-6FFB1E377E72}"/>
              </a:ext>
            </a:extLst>
          </p:cNvPr>
          <p:cNvGraphicFramePr>
            <a:graphicFrameLocks noGrp="1"/>
          </p:cNvGraphicFramePr>
          <p:nvPr>
            <p:extLst>
              <p:ext uri="{D42A27DB-BD31-4B8C-83A1-F6EECF244321}">
                <p14:modId xmlns:p14="http://schemas.microsoft.com/office/powerpoint/2010/main" val="1505956797"/>
              </p:ext>
            </p:extLst>
          </p:nvPr>
        </p:nvGraphicFramePr>
        <p:xfrm>
          <a:off x="982978" y="3393674"/>
          <a:ext cx="4441635" cy="1692410"/>
        </p:xfrm>
        <a:graphic>
          <a:graphicData uri="http://schemas.openxmlformats.org/drawingml/2006/table">
            <a:tbl>
              <a:tblPr/>
              <a:tblGrid>
                <a:gridCol w="1095031">
                  <a:extLst>
                    <a:ext uri="{9D8B030D-6E8A-4147-A177-3AD203B41FA5}">
                      <a16:colId xmlns:a16="http://schemas.microsoft.com/office/drawing/2014/main" val="3741885231"/>
                    </a:ext>
                  </a:extLst>
                </a:gridCol>
                <a:gridCol w="836651">
                  <a:extLst>
                    <a:ext uri="{9D8B030D-6E8A-4147-A177-3AD203B41FA5}">
                      <a16:colId xmlns:a16="http://schemas.microsoft.com/office/drawing/2014/main" val="2793528245"/>
                    </a:ext>
                  </a:extLst>
                </a:gridCol>
                <a:gridCol w="836651">
                  <a:extLst>
                    <a:ext uri="{9D8B030D-6E8A-4147-A177-3AD203B41FA5}">
                      <a16:colId xmlns:a16="http://schemas.microsoft.com/office/drawing/2014/main" val="3303381906"/>
                    </a:ext>
                  </a:extLst>
                </a:gridCol>
                <a:gridCol w="836651">
                  <a:extLst>
                    <a:ext uri="{9D8B030D-6E8A-4147-A177-3AD203B41FA5}">
                      <a16:colId xmlns:a16="http://schemas.microsoft.com/office/drawing/2014/main" val="3030899534"/>
                    </a:ext>
                  </a:extLst>
                </a:gridCol>
                <a:gridCol w="836651">
                  <a:extLst>
                    <a:ext uri="{9D8B030D-6E8A-4147-A177-3AD203B41FA5}">
                      <a16:colId xmlns:a16="http://schemas.microsoft.com/office/drawing/2014/main" val="442651242"/>
                    </a:ext>
                  </a:extLst>
                </a:gridCol>
              </a:tblGrid>
              <a:tr h="338482">
                <a:tc gridSpan="5">
                  <a:txBody>
                    <a:bodyPr/>
                    <a:lstStyle/>
                    <a:p>
                      <a:pPr algn="ctr" fontAlgn="ctr"/>
                      <a:r>
                        <a:rPr lang="en-US" sz="1100" b="0" i="0" u="none" strike="noStrike">
                          <a:solidFill>
                            <a:srgbClr val="000000"/>
                          </a:solidFill>
                          <a:effectLst/>
                          <a:latin typeface="Calibri" panose="020F0502020204030204" pitchFamily="34" charset="0"/>
                        </a:rPr>
                        <a:t>Accuracy</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1558921"/>
                  </a:ext>
                </a:extLst>
              </a:tr>
              <a:tr h="338482">
                <a:tc>
                  <a:txBody>
                    <a:bodyPr/>
                    <a:lstStyle/>
                    <a:p>
                      <a:pPr algn="ctr" fontAlgn="ctr"/>
                      <a:r>
                        <a:rPr lang="en-US"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Calibri" panose="020F0502020204030204" pitchFamily="34" charset="0"/>
                        </a:rPr>
                        <a:t>lda</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Calibri" panose="020F0502020204030204" pitchFamily="34" charset="0"/>
                        </a:rPr>
                        <a:t>glm</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Calibri" panose="020F0502020204030204" pitchFamily="34" charset="0"/>
                        </a:rPr>
                        <a:t>knn</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Calibri" panose="020F0502020204030204" pitchFamily="34" charset="0"/>
                        </a:rPr>
                        <a:t>rf</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31008886"/>
                  </a:ext>
                </a:extLst>
              </a:tr>
              <a:tr h="338482">
                <a:tc>
                  <a:txBody>
                    <a:bodyPr/>
                    <a:lstStyle/>
                    <a:p>
                      <a:pPr algn="ctr" fontAlgn="ctr"/>
                      <a:r>
                        <a:rPr lang="en-US" sz="1100" b="0" i="0" u="none" strike="noStrike">
                          <a:solidFill>
                            <a:srgbClr val="000000"/>
                          </a:solidFill>
                          <a:effectLst/>
                          <a:latin typeface="Calibri" panose="020F0502020204030204" pitchFamily="34" charset="0"/>
                        </a:rPr>
                        <a:t>Whole Data</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Calibri" panose="020F0502020204030204" pitchFamily="34" charset="0"/>
                        </a:rPr>
                        <a:t>0.6943</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Calibri" panose="020F0502020204030204" pitchFamily="34" charset="0"/>
                        </a:rPr>
                        <a:t>0.6923</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Calibri" panose="020F0502020204030204" pitchFamily="34" charset="0"/>
                        </a:rPr>
                        <a:t>0.7834</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Calibri" panose="020F0502020204030204" pitchFamily="34" charset="0"/>
                        </a:rPr>
                        <a:t>0.9696</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9592084"/>
                  </a:ext>
                </a:extLst>
              </a:tr>
              <a:tr h="338482">
                <a:tc>
                  <a:txBody>
                    <a:bodyPr/>
                    <a:lstStyle/>
                    <a:p>
                      <a:pPr algn="ctr" fontAlgn="ctr"/>
                      <a:r>
                        <a:rPr lang="en-US" sz="1100" b="0" i="0" u="none" strike="noStrike">
                          <a:solidFill>
                            <a:srgbClr val="000000"/>
                          </a:solidFill>
                          <a:effectLst/>
                          <a:latin typeface="Calibri" panose="020F0502020204030204" pitchFamily="34" charset="0"/>
                        </a:rPr>
                        <a:t>Cluster-1</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Calibri" panose="020F0502020204030204" pitchFamily="34" charset="0"/>
                        </a:rPr>
                        <a:t>0.7698</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0.7698</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0.8417</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extLst>
                  <a:ext uri="{0D108BD9-81ED-4DB2-BD59-A6C34878D82A}">
                    <a16:rowId xmlns:a16="http://schemas.microsoft.com/office/drawing/2014/main" val="3792889036"/>
                  </a:ext>
                </a:extLst>
              </a:tr>
              <a:tr h="338482">
                <a:tc>
                  <a:txBody>
                    <a:bodyPr/>
                    <a:lstStyle/>
                    <a:p>
                      <a:pPr algn="ctr" fontAlgn="ctr"/>
                      <a:r>
                        <a:rPr lang="en-US" sz="1100" b="0" i="0" u="none" strike="noStrike">
                          <a:solidFill>
                            <a:srgbClr val="000000"/>
                          </a:solidFill>
                          <a:effectLst/>
                          <a:latin typeface="Calibri" panose="020F0502020204030204" pitchFamily="34" charset="0"/>
                        </a:rPr>
                        <a:t>Cluster-2</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Calibri" panose="020F0502020204030204" pitchFamily="34" charset="0"/>
                        </a:rPr>
                        <a:t>0.7296</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0.7324</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0.7972</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ctr"/>
                      <a:r>
                        <a:rPr lang="en-US" sz="1100" b="0" i="0" u="none" strike="noStrike" dirty="0">
                          <a:solidFill>
                            <a:srgbClr val="000000"/>
                          </a:solidFill>
                          <a:effectLst/>
                          <a:latin typeface="Calibri" panose="020F0502020204030204" pitchFamily="34" charset="0"/>
                        </a:rPr>
                        <a:t>0.9606</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219225257"/>
                  </a:ext>
                </a:extLst>
              </a:tr>
            </a:tbl>
          </a:graphicData>
        </a:graphic>
      </p:graphicFrame>
      <p:graphicFrame>
        <p:nvGraphicFramePr>
          <p:cNvPr id="13" name="Table 12">
            <a:extLst>
              <a:ext uri="{FF2B5EF4-FFF2-40B4-BE49-F238E27FC236}">
                <a16:creationId xmlns:a16="http://schemas.microsoft.com/office/drawing/2014/main" id="{B8CCD5FD-6EEE-4CBD-8572-A7C0CD7C4D20}"/>
              </a:ext>
            </a:extLst>
          </p:cNvPr>
          <p:cNvGraphicFramePr>
            <a:graphicFrameLocks noGrp="1"/>
          </p:cNvGraphicFramePr>
          <p:nvPr>
            <p:extLst>
              <p:ext uri="{D42A27DB-BD31-4B8C-83A1-F6EECF244321}">
                <p14:modId xmlns:p14="http://schemas.microsoft.com/office/powerpoint/2010/main" val="2030110282"/>
              </p:ext>
            </p:extLst>
          </p:nvPr>
        </p:nvGraphicFramePr>
        <p:xfrm>
          <a:off x="6822506" y="3350508"/>
          <a:ext cx="4441636" cy="1735575"/>
        </p:xfrm>
        <a:graphic>
          <a:graphicData uri="http://schemas.openxmlformats.org/drawingml/2006/table">
            <a:tbl>
              <a:tblPr/>
              <a:tblGrid>
                <a:gridCol w="1038468">
                  <a:extLst>
                    <a:ext uri="{9D8B030D-6E8A-4147-A177-3AD203B41FA5}">
                      <a16:colId xmlns:a16="http://schemas.microsoft.com/office/drawing/2014/main" val="331479706"/>
                    </a:ext>
                  </a:extLst>
                </a:gridCol>
                <a:gridCol w="850792">
                  <a:extLst>
                    <a:ext uri="{9D8B030D-6E8A-4147-A177-3AD203B41FA5}">
                      <a16:colId xmlns:a16="http://schemas.microsoft.com/office/drawing/2014/main" val="2994006443"/>
                    </a:ext>
                  </a:extLst>
                </a:gridCol>
                <a:gridCol w="850792">
                  <a:extLst>
                    <a:ext uri="{9D8B030D-6E8A-4147-A177-3AD203B41FA5}">
                      <a16:colId xmlns:a16="http://schemas.microsoft.com/office/drawing/2014/main" val="1898684097"/>
                    </a:ext>
                  </a:extLst>
                </a:gridCol>
                <a:gridCol w="850792">
                  <a:extLst>
                    <a:ext uri="{9D8B030D-6E8A-4147-A177-3AD203B41FA5}">
                      <a16:colId xmlns:a16="http://schemas.microsoft.com/office/drawing/2014/main" val="3291738263"/>
                    </a:ext>
                  </a:extLst>
                </a:gridCol>
                <a:gridCol w="850792">
                  <a:extLst>
                    <a:ext uri="{9D8B030D-6E8A-4147-A177-3AD203B41FA5}">
                      <a16:colId xmlns:a16="http://schemas.microsoft.com/office/drawing/2014/main" val="971405918"/>
                    </a:ext>
                  </a:extLst>
                </a:gridCol>
              </a:tblGrid>
              <a:tr h="347115">
                <a:tc gridSpan="5">
                  <a:txBody>
                    <a:bodyPr/>
                    <a:lstStyle/>
                    <a:p>
                      <a:pPr algn="ctr" fontAlgn="ctr"/>
                      <a:r>
                        <a:rPr lang="en-US" sz="1100" b="0" i="0" u="none" strike="noStrike">
                          <a:solidFill>
                            <a:srgbClr val="000000"/>
                          </a:solidFill>
                          <a:effectLst/>
                          <a:latin typeface="Calibri" panose="020F0502020204030204" pitchFamily="34" charset="0"/>
                        </a:rPr>
                        <a:t>AUC</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37887996"/>
                  </a:ext>
                </a:extLst>
              </a:tr>
              <a:tr h="347115">
                <a:tc>
                  <a:txBody>
                    <a:bodyPr/>
                    <a:lstStyle/>
                    <a:p>
                      <a:pPr algn="ctr" fontAlgn="ctr"/>
                      <a:r>
                        <a:rPr lang="en-US"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Calibri" panose="020F0502020204030204" pitchFamily="34" charset="0"/>
                        </a:rPr>
                        <a:t>lda</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Calibri" panose="020F0502020204030204" pitchFamily="34" charset="0"/>
                        </a:rPr>
                        <a:t>glm</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Calibri" panose="020F0502020204030204" pitchFamily="34" charset="0"/>
                        </a:rPr>
                        <a:t>knn</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Calibri" panose="020F0502020204030204" pitchFamily="34" charset="0"/>
                        </a:rPr>
                        <a:t>rf</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40435497"/>
                  </a:ext>
                </a:extLst>
              </a:tr>
              <a:tr h="347115">
                <a:tc>
                  <a:txBody>
                    <a:bodyPr/>
                    <a:lstStyle/>
                    <a:p>
                      <a:pPr algn="ctr" fontAlgn="ctr"/>
                      <a:r>
                        <a:rPr lang="en-US" sz="1100" b="0" i="0" u="none" strike="noStrike">
                          <a:solidFill>
                            <a:srgbClr val="000000"/>
                          </a:solidFill>
                          <a:effectLst/>
                          <a:latin typeface="Calibri" panose="020F0502020204030204" pitchFamily="34" charset="0"/>
                        </a:rPr>
                        <a:t>Whole Data</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Calibri" panose="020F0502020204030204" pitchFamily="34" charset="0"/>
                        </a:rPr>
                        <a:t>0.695</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Calibri" panose="020F0502020204030204" pitchFamily="34" charset="0"/>
                        </a:rPr>
                        <a:t>0.693</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Calibri" panose="020F0502020204030204" pitchFamily="34" charset="0"/>
                        </a:rPr>
                        <a:t>0.779</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Calibri" panose="020F0502020204030204" pitchFamily="34" charset="0"/>
                        </a:rPr>
                        <a:t>0.969</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51049958"/>
                  </a:ext>
                </a:extLst>
              </a:tr>
              <a:tr h="347115">
                <a:tc>
                  <a:txBody>
                    <a:bodyPr/>
                    <a:lstStyle/>
                    <a:p>
                      <a:pPr algn="ctr" fontAlgn="ctr"/>
                      <a:r>
                        <a:rPr lang="en-US" sz="1100" b="0" i="0" u="none" strike="noStrike">
                          <a:solidFill>
                            <a:srgbClr val="000000"/>
                          </a:solidFill>
                          <a:effectLst/>
                          <a:latin typeface="Calibri" panose="020F0502020204030204" pitchFamily="34" charset="0"/>
                        </a:rPr>
                        <a:t>Cluster-1</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Calibri" panose="020F0502020204030204" pitchFamily="34" charset="0"/>
                        </a:rPr>
                        <a:t>0.723</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0.723</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0.865</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1</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extLst>
                  <a:ext uri="{0D108BD9-81ED-4DB2-BD59-A6C34878D82A}">
                    <a16:rowId xmlns:a16="http://schemas.microsoft.com/office/drawing/2014/main" val="2300308503"/>
                  </a:ext>
                </a:extLst>
              </a:tr>
              <a:tr h="347115">
                <a:tc>
                  <a:txBody>
                    <a:bodyPr/>
                    <a:lstStyle/>
                    <a:p>
                      <a:pPr algn="ctr" fontAlgn="ctr"/>
                      <a:r>
                        <a:rPr lang="en-US" sz="1100" b="0" i="0" u="none" strike="noStrike">
                          <a:solidFill>
                            <a:srgbClr val="000000"/>
                          </a:solidFill>
                          <a:effectLst/>
                          <a:latin typeface="Calibri" panose="020F0502020204030204" pitchFamily="34" charset="0"/>
                        </a:rPr>
                        <a:t>Cluster-2</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Calibri" panose="020F0502020204030204" pitchFamily="34" charset="0"/>
                        </a:rPr>
                        <a:t>0.713</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0.72</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ctr"/>
                      <a:r>
                        <a:rPr lang="en-US" sz="1100" b="0" i="0" u="none" strike="noStrike">
                          <a:solidFill>
                            <a:srgbClr val="000000"/>
                          </a:solidFill>
                          <a:effectLst/>
                          <a:latin typeface="Calibri" panose="020F0502020204030204" pitchFamily="34" charset="0"/>
                        </a:rPr>
                        <a:t>0.762</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100" b="0" i="0" u="none" strike="noStrike" dirty="0">
                          <a:solidFill>
                            <a:srgbClr val="000000"/>
                          </a:solidFill>
                          <a:effectLst/>
                          <a:latin typeface="Calibri" panose="020F0502020204030204" pitchFamily="34" charset="0"/>
                        </a:rPr>
                        <a:t>0.972</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extLst>
                  <a:ext uri="{0D108BD9-81ED-4DB2-BD59-A6C34878D82A}">
                    <a16:rowId xmlns:a16="http://schemas.microsoft.com/office/drawing/2014/main" val="4106249200"/>
                  </a:ext>
                </a:extLst>
              </a:tr>
            </a:tbl>
          </a:graphicData>
        </a:graphic>
      </p:graphicFrame>
    </p:spTree>
    <p:extLst>
      <p:ext uri="{BB962C8B-B14F-4D97-AF65-F5344CB8AC3E}">
        <p14:creationId xmlns:p14="http://schemas.microsoft.com/office/powerpoint/2010/main" val="13651969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a:xfrm>
            <a:off x="-10362" y="821870"/>
            <a:ext cx="1054100" cy="744733"/>
            <a:chOff x="11137900" y="860547"/>
            <a:chExt cx="1054100" cy="744733"/>
          </a:xfrm>
          <a:solidFill>
            <a:schemeClr val="tx1"/>
          </a:solidFill>
        </p:grpSpPr>
        <p:sp>
          <p:nvSpPr>
            <p:cNvPr id="22" name="矩形 21"/>
            <p:cNvSpPr/>
            <p:nvPr/>
          </p:nvSpPr>
          <p:spPr>
            <a:xfrm>
              <a:off x="11137900" y="860547"/>
              <a:ext cx="1054100" cy="106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23" name="矩形 22"/>
            <p:cNvSpPr/>
            <p:nvPr/>
          </p:nvSpPr>
          <p:spPr>
            <a:xfrm>
              <a:off x="11137900" y="1073256"/>
              <a:ext cx="1054100" cy="106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24" name="矩形 23"/>
            <p:cNvSpPr/>
            <p:nvPr/>
          </p:nvSpPr>
          <p:spPr>
            <a:xfrm>
              <a:off x="11137900" y="1285966"/>
              <a:ext cx="1054100" cy="106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25" name="矩形 24"/>
            <p:cNvSpPr/>
            <p:nvPr/>
          </p:nvSpPr>
          <p:spPr>
            <a:xfrm>
              <a:off x="11137900" y="1498676"/>
              <a:ext cx="1054100" cy="106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grpSp>
      <p:sp>
        <p:nvSpPr>
          <p:cNvPr id="43" name="文本框 101">
            <a:extLst>
              <a:ext uri="{FF2B5EF4-FFF2-40B4-BE49-F238E27FC236}">
                <a16:creationId xmlns:a16="http://schemas.microsoft.com/office/drawing/2014/main" id="{5D31B890-B5DC-481F-BBB5-C9D9482B25CD}"/>
              </a:ext>
            </a:extLst>
          </p:cNvPr>
          <p:cNvSpPr txBox="1"/>
          <p:nvPr/>
        </p:nvSpPr>
        <p:spPr>
          <a:xfrm>
            <a:off x="8511607" y="2444407"/>
            <a:ext cx="1348582" cy="461665"/>
          </a:xfrm>
          <a:prstGeom prst="rect">
            <a:avLst/>
          </a:prstGeom>
          <a:noFill/>
        </p:spPr>
        <p:txBody>
          <a:bodyPr wrap="square" rtlCol="0">
            <a:spAutoFit/>
          </a:bodyPr>
          <a:lstStyle/>
          <a:p>
            <a:pPr algn="ctr"/>
            <a:r>
              <a:rPr lang="en-US" altLang="zh-CN" sz="2400" b="1" dirty="0">
                <a:solidFill>
                  <a:schemeClr val="bg1"/>
                </a:solidFill>
                <a:latin typeface="+mj-ea"/>
                <a:ea typeface="+mj-ea"/>
              </a:rPr>
              <a:t>Attrition</a:t>
            </a:r>
            <a:endParaRPr lang="zh-CN" altLang="en-US" sz="2400" b="1" dirty="0">
              <a:solidFill>
                <a:schemeClr val="bg1"/>
              </a:solidFill>
              <a:latin typeface="+mj-ea"/>
              <a:ea typeface="+mj-ea"/>
            </a:endParaRPr>
          </a:p>
        </p:txBody>
      </p:sp>
      <p:grpSp>
        <p:nvGrpSpPr>
          <p:cNvPr id="48" name="组合 13">
            <a:extLst>
              <a:ext uri="{FF2B5EF4-FFF2-40B4-BE49-F238E27FC236}">
                <a16:creationId xmlns:a16="http://schemas.microsoft.com/office/drawing/2014/main" id="{A0AF2C7A-7E8E-4D78-BCB3-234A78D29523}"/>
              </a:ext>
            </a:extLst>
          </p:cNvPr>
          <p:cNvGrpSpPr/>
          <p:nvPr/>
        </p:nvGrpSpPr>
        <p:grpSpPr>
          <a:xfrm>
            <a:off x="1177455" y="766384"/>
            <a:ext cx="2697939" cy="800219"/>
            <a:chOff x="1933922" y="2535837"/>
            <a:chExt cx="2697939" cy="1627682"/>
          </a:xfrm>
        </p:grpSpPr>
        <p:sp>
          <p:nvSpPr>
            <p:cNvPr id="49" name="矩形 18">
              <a:extLst>
                <a:ext uri="{FF2B5EF4-FFF2-40B4-BE49-F238E27FC236}">
                  <a16:creationId xmlns:a16="http://schemas.microsoft.com/office/drawing/2014/main" id="{22E505BA-1532-475A-9CEF-5E1C005EA754}"/>
                </a:ext>
              </a:extLst>
            </p:cNvPr>
            <p:cNvSpPr/>
            <p:nvPr/>
          </p:nvSpPr>
          <p:spPr>
            <a:xfrm rot="16200000">
              <a:off x="2469051" y="2000708"/>
              <a:ext cx="1627682" cy="2697939"/>
            </a:xfrm>
            <a:prstGeom prst="rect">
              <a:avLst/>
            </a:prstGeom>
          </p:spPr>
          <p:txBody>
            <a:bodyPr vert="eaVert" wrap="square">
              <a:spAutoFit/>
            </a:bodyPr>
            <a:lstStyle/>
            <a:p>
              <a:r>
                <a:rPr lang="en-US" altLang="zh-CN" sz="4000" kern="100" dirty="0">
                  <a:latin typeface="微软雅黑 Light" panose="020B0502040204020203" pitchFamily="34" charset="-122"/>
                  <a:ea typeface="微软雅黑 Light" panose="020B0502040204020203" pitchFamily="34" charset="-122"/>
                  <a:cs typeface="Times New Roman" panose="02020603050405020304" pitchFamily="18" charset="0"/>
                </a:rPr>
                <a:t>Conclusion</a:t>
              </a:r>
              <a:endParaRPr lang="zh-CN" altLang="en-US" sz="4000" dirty="0">
                <a:latin typeface="微软雅黑 Light" panose="020B0502040204020203" pitchFamily="34" charset="-122"/>
                <a:ea typeface="微软雅黑 Light" panose="020B0502040204020203" pitchFamily="34" charset="-122"/>
              </a:endParaRPr>
            </a:p>
          </p:txBody>
        </p:sp>
        <p:cxnSp>
          <p:nvCxnSpPr>
            <p:cNvPr id="50" name="直接连接符 15">
              <a:extLst>
                <a:ext uri="{FF2B5EF4-FFF2-40B4-BE49-F238E27FC236}">
                  <a16:creationId xmlns:a16="http://schemas.microsoft.com/office/drawing/2014/main" id="{D4200F62-AB74-4B70-A4FE-B6017242F14A}"/>
                </a:ext>
              </a:extLst>
            </p:cNvPr>
            <p:cNvCxnSpPr>
              <a:cxnSpLocks/>
            </p:cNvCxnSpPr>
            <p:nvPr/>
          </p:nvCxnSpPr>
          <p:spPr>
            <a:xfrm>
              <a:off x="2022765" y="4163519"/>
              <a:ext cx="252025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1" name="正文">
            <a:extLst>
              <a:ext uri="{FF2B5EF4-FFF2-40B4-BE49-F238E27FC236}">
                <a16:creationId xmlns:a16="http://schemas.microsoft.com/office/drawing/2014/main" id="{2FE3B3CD-29A1-4EE5-BB89-A6E8992C4D79}"/>
              </a:ext>
            </a:extLst>
          </p:cNvPr>
          <p:cNvSpPr/>
          <p:nvPr/>
        </p:nvSpPr>
        <p:spPr>
          <a:xfrm>
            <a:off x="982980" y="1992865"/>
            <a:ext cx="10275045" cy="4647426"/>
          </a:xfrm>
          <a:prstGeom prst="rect">
            <a:avLst/>
          </a:prstGeom>
        </p:spPr>
        <p:txBody>
          <a:bodyPr wrap="square">
            <a:spAutoFit/>
          </a:bodyPr>
          <a:lstStyle/>
          <a:p>
            <a:pPr marL="342900" indent="-342900">
              <a:buFont typeface="Arial" panose="020B0604020202020204" pitchFamily="34" charset="0"/>
              <a:buChar char="•"/>
            </a:pPr>
            <a:r>
              <a:rPr lang="en-US" sz="2400" dirty="0"/>
              <a:t>Cluster analysis can improve the accuracy of data analysis in human resources area. So even if cluster analysis is mainly used for unsupervised data, sometimes it can also work on supervised data.</a:t>
            </a:r>
          </a:p>
          <a:p>
            <a:endParaRPr lang="en-US" altLang="zh-CN" sz="3200" kern="0" dirty="0">
              <a:solidFill>
                <a:schemeClr val="tx1">
                  <a:lumMod val="50000"/>
                  <a:lumOff val="50000"/>
                </a:schemeClr>
              </a:solidFill>
              <a:latin typeface="微软雅黑 Light" panose="020B0502040204020203" pitchFamily="34" charset="-122"/>
              <a:ea typeface="微软雅黑 Light" panose="020B0502040204020203" pitchFamily="34" charset="-122"/>
            </a:endParaRPr>
          </a:p>
          <a:p>
            <a:pPr marL="342900" indent="-342900">
              <a:buFont typeface="Arial" panose="020B0604020202020204" pitchFamily="34" charset="0"/>
              <a:buChar char="•"/>
            </a:pPr>
            <a:r>
              <a:rPr lang="en-US" sz="2400" dirty="0"/>
              <a:t>By comparing four models, we found that no matter in which cluster, or in AUC/accuracy, Random Forest Analysis is always the best model. </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To make our data balanced, we tried “</a:t>
            </a:r>
            <a:r>
              <a:rPr lang="en-US" sz="2400" dirty="0" err="1"/>
              <a:t>upsample</a:t>
            </a:r>
            <a:r>
              <a:rPr lang="en-US" sz="2400" dirty="0"/>
              <a:t>” and “</a:t>
            </a:r>
            <a:r>
              <a:rPr lang="en-US" sz="2400" dirty="0" err="1"/>
              <a:t>downsample</a:t>
            </a:r>
            <a:r>
              <a:rPr lang="en-US" sz="2400" dirty="0"/>
              <a:t>” two methods. After all, data after “</a:t>
            </a:r>
            <a:r>
              <a:rPr lang="en-US" sz="2400" dirty="0" err="1"/>
              <a:t>upsample</a:t>
            </a:r>
            <a:r>
              <a:rPr lang="en-US" sz="2400" dirty="0"/>
              <a:t>” has better performance than “</a:t>
            </a:r>
            <a:r>
              <a:rPr lang="en-US" sz="2400" dirty="0" err="1"/>
              <a:t>downsample</a:t>
            </a:r>
            <a:r>
              <a:rPr lang="en-US" sz="2400" dirty="0"/>
              <a:t>”. </a:t>
            </a:r>
          </a:p>
          <a:p>
            <a:endParaRPr lang="en-US" altLang="zh-CN" sz="2400" kern="0" dirty="0">
              <a:solidFill>
                <a:schemeClr val="tx1">
                  <a:lumMod val="50000"/>
                  <a:lumOff val="50000"/>
                </a:schemeClr>
              </a:solidFill>
              <a:latin typeface="微软雅黑 Light" panose="020B0502040204020203" pitchFamily="34" charset="-122"/>
              <a:ea typeface="微软雅黑 Light" panose="020B0502040204020203" pitchFamily="34" charset="-122"/>
            </a:endParaRPr>
          </a:p>
          <a:p>
            <a:endParaRPr lang="en-GB" altLang="zh-CN" sz="2400" kern="0" dirty="0">
              <a:solidFill>
                <a:schemeClr val="tx1">
                  <a:lumMod val="50000"/>
                  <a:lumOff val="50000"/>
                </a:schemeClr>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29283338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994863" y="2259012"/>
            <a:ext cx="6202273" cy="2339975"/>
            <a:chOff x="2991689" y="2259013"/>
            <a:chExt cx="6202273" cy="2339975"/>
          </a:xfrm>
        </p:grpSpPr>
        <p:sp>
          <p:nvSpPr>
            <p:cNvPr id="3" name="任意多边形 10"/>
            <p:cNvSpPr>
              <a:spLocks noChangeArrowheads="1"/>
            </p:cNvSpPr>
            <p:nvPr/>
          </p:nvSpPr>
          <p:spPr bwMode="auto">
            <a:xfrm rot="5400000">
              <a:off x="7800930" y="3205957"/>
              <a:ext cx="2339975" cy="446088"/>
            </a:xfrm>
            <a:custGeom>
              <a:avLst/>
              <a:gdLst>
                <a:gd name="T0" fmla="*/ 0 w 2409826"/>
                <a:gd name="T1" fmla="*/ 446088 h 396002"/>
                <a:gd name="T2" fmla="*/ 0 w 2409826"/>
                <a:gd name="T3" fmla="*/ 1 h 396002"/>
                <a:gd name="T4" fmla="*/ 1 w 2409826"/>
                <a:gd name="T5" fmla="*/ 1 h 396002"/>
                <a:gd name="T6" fmla="*/ 1 w 2409826"/>
                <a:gd name="T7" fmla="*/ 0 h 396002"/>
                <a:gd name="T8" fmla="*/ 2339975 w 2409826"/>
                <a:gd name="T9" fmla="*/ 0 h 396002"/>
                <a:gd name="T10" fmla="*/ 2339975 w 2409826"/>
                <a:gd name="T11" fmla="*/ 1 h 396002"/>
                <a:gd name="T12" fmla="*/ 2339975 w 2409826"/>
                <a:gd name="T13" fmla="*/ 1 h 396002"/>
                <a:gd name="T14" fmla="*/ 2339975 w 2409826"/>
                <a:gd name="T15" fmla="*/ 446088 h 396002"/>
                <a:gd name="T16" fmla="*/ 2219739 w 2409826"/>
                <a:gd name="T17" fmla="*/ 446088 h 396002"/>
                <a:gd name="T18" fmla="*/ 2219739 w 2409826"/>
                <a:gd name="T19" fmla="*/ 139487 h 396002"/>
                <a:gd name="T20" fmla="*/ 120236 w 2409826"/>
                <a:gd name="T21" fmla="*/ 139487 h 396002"/>
                <a:gd name="T22" fmla="*/ 120236 w 2409826"/>
                <a:gd name="T23" fmla="*/ 446088 h 3960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09826"/>
                <a:gd name="T37" fmla="*/ 0 h 396002"/>
                <a:gd name="T38" fmla="*/ 2409826 w 2409826"/>
                <a:gd name="T39" fmla="*/ 396002 h 39600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09826" h="396002">
                  <a:moveTo>
                    <a:pt x="0" y="396002"/>
                  </a:moveTo>
                  <a:lnTo>
                    <a:pt x="0" y="1"/>
                  </a:lnTo>
                  <a:lnTo>
                    <a:pt x="1" y="1"/>
                  </a:lnTo>
                  <a:lnTo>
                    <a:pt x="1" y="0"/>
                  </a:lnTo>
                  <a:lnTo>
                    <a:pt x="2409826" y="0"/>
                  </a:lnTo>
                  <a:lnTo>
                    <a:pt x="2409826" y="1"/>
                  </a:lnTo>
                  <a:lnTo>
                    <a:pt x="2409826" y="396002"/>
                  </a:lnTo>
                  <a:lnTo>
                    <a:pt x="2286001" y="396002"/>
                  </a:lnTo>
                  <a:lnTo>
                    <a:pt x="2286001" y="123826"/>
                  </a:lnTo>
                  <a:lnTo>
                    <a:pt x="123825" y="123826"/>
                  </a:lnTo>
                  <a:lnTo>
                    <a:pt x="123825" y="396002"/>
                  </a:lnTo>
                  <a:lnTo>
                    <a:pt x="0" y="396002"/>
                  </a:lnTo>
                  <a:close/>
                </a:path>
              </a:pathLst>
            </a:custGeom>
            <a:solidFill>
              <a:schemeClr val="tx1"/>
            </a:solidFill>
            <a:ln w="76200">
              <a:solidFill>
                <a:schemeClr val="tx1"/>
              </a:solidFill>
            </a:ln>
            <a:extLst>
              <a:ext uri="{91240B29-F687-4f45-9708-019B960494DF}">
                <a14:hiddenLine xmlns:a14="http://schemas.microsoft.com/office/drawing/2010/main" xmlns="" w="12700" cap="flat" cmpd="sng">
                  <a:solidFill>
                    <a:srgbClr val="42719B"/>
                  </a:solidFill>
                  <a:bevel/>
                  <a:headEnd/>
                  <a:tailEnd/>
                </a14:hiddenLine>
              </a:ext>
            </a:extLst>
          </p:spPr>
          <p:txBody>
            <a:bodyPr anchor="ctr"/>
            <a:lstStyle/>
            <a:p>
              <a:endParaRPr lang="zh-CN" altLang="en-US"/>
            </a:p>
          </p:txBody>
        </p:sp>
        <p:sp>
          <p:nvSpPr>
            <p:cNvPr id="4" name="任意多边形 11"/>
            <p:cNvSpPr>
              <a:spLocks noChangeArrowheads="1"/>
            </p:cNvSpPr>
            <p:nvPr/>
          </p:nvSpPr>
          <p:spPr bwMode="auto">
            <a:xfrm rot="16200000" flipH="1">
              <a:off x="2044745" y="3205957"/>
              <a:ext cx="2339975" cy="446088"/>
            </a:xfrm>
            <a:custGeom>
              <a:avLst/>
              <a:gdLst>
                <a:gd name="T0" fmla="*/ 0 w 2409826"/>
                <a:gd name="T1" fmla="*/ 446088 h 396002"/>
                <a:gd name="T2" fmla="*/ 0 w 2409826"/>
                <a:gd name="T3" fmla="*/ 1 h 396002"/>
                <a:gd name="T4" fmla="*/ 1 w 2409826"/>
                <a:gd name="T5" fmla="*/ 1 h 396002"/>
                <a:gd name="T6" fmla="*/ 1 w 2409826"/>
                <a:gd name="T7" fmla="*/ 0 h 396002"/>
                <a:gd name="T8" fmla="*/ 2339975 w 2409826"/>
                <a:gd name="T9" fmla="*/ 0 h 396002"/>
                <a:gd name="T10" fmla="*/ 2339975 w 2409826"/>
                <a:gd name="T11" fmla="*/ 1 h 396002"/>
                <a:gd name="T12" fmla="*/ 2339975 w 2409826"/>
                <a:gd name="T13" fmla="*/ 1 h 396002"/>
                <a:gd name="T14" fmla="*/ 2339975 w 2409826"/>
                <a:gd name="T15" fmla="*/ 446088 h 396002"/>
                <a:gd name="T16" fmla="*/ 2219739 w 2409826"/>
                <a:gd name="T17" fmla="*/ 446088 h 396002"/>
                <a:gd name="T18" fmla="*/ 2219739 w 2409826"/>
                <a:gd name="T19" fmla="*/ 139487 h 396002"/>
                <a:gd name="T20" fmla="*/ 120236 w 2409826"/>
                <a:gd name="T21" fmla="*/ 139487 h 396002"/>
                <a:gd name="T22" fmla="*/ 120236 w 2409826"/>
                <a:gd name="T23" fmla="*/ 446088 h 3960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09826"/>
                <a:gd name="T37" fmla="*/ 0 h 396002"/>
                <a:gd name="T38" fmla="*/ 2409826 w 2409826"/>
                <a:gd name="T39" fmla="*/ 396002 h 39600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09826" h="396002">
                  <a:moveTo>
                    <a:pt x="0" y="396002"/>
                  </a:moveTo>
                  <a:lnTo>
                    <a:pt x="0" y="1"/>
                  </a:lnTo>
                  <a:lnTo>
                    <a:pt x="1" y="1"/>
                  </a:lnTo>
                  <a:lnTo>
                    <a:pt x="1" y="0"/>
                  </a:lnTo>
                  <a:lnTo>
                    <a:pt x="2409826" y="0"/>
                  </a:lnTo>
                  <a:lnTo>
                    <a:pt x="2409826" y="1"/>
                  </a:lnTo>
                  <a:lnTo>
                    <a:pt x="2409826" y="396002"/>
                  </a:lnTo>
                  <a:lnTo>
                    <a:pt x="2286001" y="396002"/>
                  </a:lnTo>
                  <a:lnTo>
                    <a:pt x="2286001" y="123826"/>
                  </a:lnTo>
                  <a:lnTo>
                    <a:pt x="123825" y="123826"/>
                  </a:lnTo>
                  <a:lnTo>
                    <a:pt x="123825" y="396002"/>
                  </a:lnTo>
                  <a:lnTo>
                    <a:pt x="0" y="396002"/>
                  </a:lnTo>
                  <a:close/>
                </a:path>
              </a:pathLst>
            </a:custGeom>
            <a:solidFill>
              <a:schemeClr val="tx1"/>
            </a:solidFill>
            <a:ln w="76200">
              <a:solidFill>
                <a:schemeClr val="tx1"/>
              </a:solidFill>
            </a:ln>
            <a:extLst>
              <a:ext uri="{91240B29-F687-4f45-9708-019B960494DF}">
                <a14:hiddenLine xmlns:a14="http://schemas.microsoft.com/office/drawing/2010/main" xmlns="" w="12700" cap="flat" cmpd="sng">
                  <a:solidFill>
                    <a:srgbClr val="42719B"/>
                  </a:solidFill>
                  <a:bevel/>
                  <a:headEnd/>
                  <a:tailEnd/>
                </a14:hiddenLine>
              </a:ext>
            </a:extLst>
          </p:spPr>
          <p:txBody>
            <a:bodyPr anchor="ctr"/>
            <a:lstStyle/>
            <a:p>
              <a:endParaRPr lang="zh-CN" altLang="en-US" dirty="0"/>
            </a:p>
          </p:txBody>
        </p:sp>
        <p:sp>
          <p:nvSpPr>
            <p:cNvPr id="6" name="文本框 6"/>
            <p:cNvSpPr>
              <a:spLocks noChangeArrowheads="1"/>
            </p:cNvSpPr>
            <p:nvPr/>
          </p:nvSpPr>
          <p:spPr bwMode="auto">
            <a:xfrm>
              <a:off x="3711339" y="2402726"/>
              <a:ext cx="4762971" cy="186204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11500" dirty="0">
                  <a:latin typeface="Impact" panose="020B0806030902050204" pitchFamily="34" charset="0"/>
                  <a:sym typeface="Impact" panose="020B0806030902050204" pitchFamily="34" charset="0"/>
                </a:rPr>
                <a:t>THANKS</a:t>
              </a:r>
              <a:endParaRPr lang="zh-CN" altLang="en-US" sz="11500" dirty="0">
                <a:latin typeface="Impact" panose="020B0806030902050204" pitchFamily="34" charset="0"/>
                <a:sym typeface="Impact" panose="020B0806030902050204" pitchFamily="34" charset="0"/>
              </a:endParaRPr>
            </a:p>
          </p:txBody>
        </p:sp>
      </p:grpSp>
    </p:spTree>
    <p:extLst>
      <p:ext uri="{BB962C8B-B14F-4D97-AF65-F5344CB8AC3E}">
        <p14:creationId xmlns:p14="http://schemas.microsoft.com/office/powerpoint/2010/main" val="495213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148414" y="1762125"/>
            <a:ext cx="6888874" cy="2215991"/>
          </a:xfrm>
          <a:prstGeom prst="rect">
            <a:avLst/>
          </a:prstGeom>
          <a:noFill/>
        </p:spPr>
        <p:txBody>
          <a:bodyPr vert="horz" wrap="none" rtlCol="0">
            <a:spAutoFit/>
          </a:bodyPr>
          <a:lstStyle/>
          <a:p>
            <a:r>
              <a:rPr lang="en-US" altLang="zh-CN" sz="13800" dirty="0">
                <a:solidFill>
                  <a:srgbClr val="E5E9EF"/>
                </a:solidFill>
                <a:latin typeface="微软雅黑 Light" panose="020B0502040204020203" pitchFamily="34" charset="-122"/>
                <a:ea typeface="微软雅黑 Light" panose="020B0502040204020203" pitchFamily="34" charset="-122"/>
              </a:rPr>
              <a:t>Problem</a:t>
            </a:r>
            <a:endParaRPr lang="zh-CN" altLang="en-US" sz="13800" dirty="0">
              <a:solidFill>
                <a:srgbClr val="E5E9EF"/>
              </a:solidFill>
              <a:latin typeface="微软雅黑 Light" panose="020B0502040204020203" pitchFamily="34" charset="-122"/>
              <a:ea typeface="微软雅黑 Light" panose="020B0502040204020203" pitchFamily="34" charset="-122"/>
            </a:endParaRPr>
          </a:p>
        </p:txBody>
      </p:sp>
      <p:sp>
        <p:nvSpPr>
          <p:cNvPr id="3" name="矩形 2"/>
          <p:cNvSpPr/>
          <p:nvPr/>
        </p:nvSpPr>
        <p:spPr>
          <a:xfrm>
            <a:off x="1373413" y="4025194"/>
            <a:ext cx="10163358" cy="1077218"/>
          </a:xfrm>
          <a:prstGeom prst="rect">
            <a:avLst/>
          </a:prstGeom>
          <a:solidFill>
            <a:schemeClr val="bg1">
              <a:lumMod val="95000"/>
            </a:schemeClr>
          </a:solidFill>
        </p:spPr>
        <p:txBody>
          <a:bodyPr wrap="square">
            <a:spAutoFit/>
          </a:bodyPr>
          <a:lstStyle/>
          <a:p>
            <a:pPr fontAlgn="base"/>
            <a:r>
              <a:rPr lang="en-US" sz="3200" dirty="0">
                <a:latin typeface="微软雅黑 Light" panose="020B0502040204020203" pitchFamily="34" charset="-122"/>
                <a:ea typeface="微软雅黑 Light" panose="020B0502040204020203" pitchFamily="34" charset="-122"/>
              </a:rPr>
              <a:t>IBM HR Analytics Employee Attrition &amp; Performance</a:t>
            </a:r>
          </a:p>
          <a:p>
            <a:pPr fontAlgn="base"/>
            <a:r>
              <a:rPr lang="en-US" sz="3200" b="1" dirty="0">
                <a:latin typeface="微软雅黑 Light" panose="020B0502040204020203" pitchFamily="34" charset="-122"/>
                <a:ea typeface="微软雅黑 Light" panose="020B0502040204020203" pitchFamily="34" charset="-122"/>
              </a:rPr>
              <a:t>Predict attrition of your valuable employees</a:t>
            </a:r>
          </a:p>
        </p:txBody>
      </p:sp>
      <p:sp>
        <p:nvSpPr>
          <p:cNvPr id="4" name="任意多边形: 形状 3"/>
          <p:cNvSpPr/>
          <p:nvPr/>
        </p:nvSpPr>
        <p:spPr>
          <a:xfrm>
            <a:off x="1373413" y="5545176"/>
            <a:ext cx="714327" cy="792575"/>
          </a:xfrm>
          <a:custGeom>
            <a:avLst/>
            <a:gdLst/>
            <a:ahLst/>
            <a:cxnLst/>
            <a:rect l="l" t="t" r="r" b="b"/>
            <a:pathLst>
              <a:path w="714327" h="792575">
                <a:moveTo>
                  <a:pt x="661321" y="0"/>
                </a:moveTo>
                <a:lnTo>
                  <a:pt x="714327" y="85820"/>
                </a:lnTo>
                <a:cubicBezTo>
                  <a:pt x="584756" y="149764"/>
                  <a:pt x="519970" y="296164"/>
                  <a:pt x="519970" y="525018"/>
                </a:cubicBezTo>
                <a:lnTo>
                  <a:pt x="666369" y="525018"/>
                </a:lnTo>
                <a:lnTo>
                  <a:pt x="666369" y="792575"/>
                </a:lnTo>
                <a:lnTo>
                  <a:pt x="403860" y="792575"/>
                </a:lnTo>
                <a:lnTo>
                  <a:pt x="403860" y="545211"/>
                </a:lnTo>
                <a:cubicBezTo>
                  <a:pt x="403860" y="425735"/>
                  <a:pt x="426156" y="315515"/>
                  <a:pt x="470749" y="214550"/>
                </a:cubicBezTo>
                <a:cubicBezTo>
                  <a:pt x="515342" y="113585"/>
                  <a:pt x="578866" y="42068"/>
                  <a:pt x="661321" y="0"/>
                </a:cubicBezTo>
                <a:close/>
                <a:moveTo>
                  <a:pt x="257461" y="0"/>
                </a:moveTo>
                <a:lnTo>
                  <a:pt x="310467" y="85820"/>
                </a:lnTo>
                <a:cubicBezTo>
                  <a:pt x="180896" y="149764"/>
                  <a:pt x="116110" y="296164"/>
                  <a:pt x="116110" y="525018"/>
                </a:cubicBezTo>
                <a:lnTo>
                  <a:pt x="262509" y="525018"/>
                </a:lnTo>
                <a:lnTo>
                  <a:pt x="262509" y="792575"/>
                </a:lnTo>
                <a:lnTo>
                  <a:pt x="0" y="792575"/>
                </a:lnTo>
                <a:lnTo>
                  <a:pt x="0" y="545211"/>
                </a:lnTo>
                <a:cubicBezTo>
                  <a:pt x="0" y="425735"/>
                  <a:pt x="22296" y="315515"/>
                  <a:pt x="66889" y="214550"/>
                </a:cubicBezTo>
                <a:cubicBezTo>
                  <a:pt x="111482" y="113585"/>
                  <a:pt x="175006" y="42068"/>
                  <a:pt x="257461" y="0"/>
                </a:cubicBezTo>
                <a:close/>
              </a:path>
            </a:pathLst>
          </a:cu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6" name="矩形 5"/>
          <p:cNvSpPr/>
          <p:nvPr/>
        </p:nvSpPr>
        <p:spPr>
          <a:xfrm>
            <a:off x="1373413" y="0"/>
            <a:ext cx="1055462" cy="1829895"/>
          </a:xfrm>
          <a:prstGeom prst="rect">
            <a:avLst/>
          </a:prstGeom>
          <a:solidFill>
            <a:srgbClr val="FF3F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1520144" y="953047"/>
            <a:ext cx="762000" cy="762000"/>
            <a:chOff x="2895600" y="953047"/>
            <a:chExt cx="762000" cy="762000"/>
          </a:xfrm>
        </p:grpSpPr>
        <p:sp>
          <p:nvSpPr>
            <p:cNvPr id="9" name="椭圆 8"/>
            <p:cNvSpPr/>
            <p:nvPr/>
          </p:nvSpPr>
          <p:spPr>
            <a:xfrm>
              <a:off x="2895600" y="953047"/>
              <a:ext cx="762000" cy="76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3048813" y="980104"/>
              <a:ext cx="455574" cy="707886"/>
            </a:xfrm>
            <a:prstGeom prst="rect">
              <a:avLst/>
            </a:prstGeom>
            <a:noFill/>
          </p:spPr>
          <p:txBody>
            <a:bodyPr wrap="none" rtlCol="0">
              <a:spAutoFit/>
            </a:bodyPr>
            <a:lstStyle/>
            <a:p>
              <a:r>
                <a:rPr lang="en-US" altLang="zh-CN" sz="4000" dirty="0">
                  <a:solidFill>
                    <a:srgbClr val="FF3F3F"/>
                  </a:solidFill>
                </a:rPr>
                <a:t>1</a:t>
              </a:r>
              <a:endParaRPr lang="zh-CN" altLang="en-US" sz="4000" dirty="0">
                <a:solidFill>
                  <a:srgbClr val="FF3F3F"/>
                </a:solidFill>
              </a:endParaRPr>
            </a:p>
          </p:txBody>
        </p:sp>
      </p:grpSp>
      <p:sp>
        <p:nvSpPr>
          <p:cNvPr id="77" name="椭圆 76"/>
          <p:cNvSpPr/>
          <p:nvPr/>
        </p:nvSpPr>
        <p:spPr>
          <a:xfrm>
            <a:off x="2524920" y="1318904"/>
            <a:ext cx="546100" cy="54610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p:nvPr/>
        </p:nvSpPr>
        <p:spPr>
          <a:xfrm>
            <a:off x="-207168" y="5420763"/>
            <a:ext cx="1041400" cy="104140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p:cNvSpPr/>
          <p:nvPr/>
        </p:nvSpPr>
        <p:spPr>
          <a:xfrm>
            <a:off x="2740820" y="1558296"/>
            <a:ext cx="963442" cy="963442"/>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598969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148414" y="1762125"/>
            <a:ext cx="3927678" cy="2215991"/>
          </a:xfrm>
          <a:prstGeom prst="rect">
            <a:avLst/>
          </a:prstGeom>
          <a:noFill/>
        </p:spPr>
        <p:txBody>
          <a:bodyPr vert="horz" wrap="none" rtlCol="0">
            <a:spAutoFit/>
          </a:bodyPr>
          <a:lstStyle/>
          <a:p>
            <a:r>
              <a:rPr lang="en-US" altLang="zh-CN" sz="13800" dirty="0">
                <a:solidFill>
                  <a:srgbClr val="E5E9EF"/>
                </a:solidFill>
                <a:latin typeface="微软雅黑 Light" panose="020B0502040204020203" pitchFamily="34" charset="-122"/>
                <a:ea typeface="微软雅黑 Light" panose="020B0502040204020203" pitchFamily="34" charset="-122"/>
              </a:rPr>
              <a:t>Data</a:t>
            </a:r>
            <a:endParaRPr lang="zh-CN" altLang="en-US" sz="13800" dirty="0">
              <a:solidFill>
                <a:srgbClr val="E5E9EF"/>
              </a:solidFill>
              <a:latin typeface="微软雅黑 Light" panose="020B0502040204020203" pitchFamily="34" charset="-122"/>
              <a:ea typeface="微软雅黑 Light" panose="020B0502040204020203" pitchFamily="34" charset="-122"/>
            </a:endParaRPr>
          </a:p>
        </p:txBody>
      </p:sp>
      <p:sp>
        <p:nvSpPr>
          <p:cNvPr id="3" name="矩形 2"/>
          <p:cNvSpPr/>
          <p:nvPr/>
        </p:nvSpPr>
        <p:spPr>
          <a:xfrm>
            <a:off x="1373413" y="3781498"/>
            <a:ext cx="10559508" cy="892552"/>
          </a:xfrm>
          <a:prstGeom prst="rect">
            <a:avLst/>
          </a:prstGeom>
          <a:solidFill>
            <a:schemeClr val="bg1">
              <a:lumMod val="95000"/>
            </a:schemeClr>
          </a:solidFill>
        </p:spPr>
        <p:txBody>
          <a:bodyPr wrap="square">
            <a:spAutoFit/>
          </a:bodyPr>
          <a:lstStyle/>
          <a:p>
            <a:r>
              <a:rPr lang="en-US" altLang="zh-CN" sz="2800" b="1" kern="0" dirty="0">
                <a:latin typeface="微软雅黑 Light" panose="020B0502040204020203" pitchFamily="34" charset="-122"/>
                <a:ea typeface="微软雅黑 Light" panose="020B0502040204020203" pitchFamily="34" charset="-122"/>
                <a:cs typeface="Arial Unicode MS" pitchFamily="34" charset="-122"/>
              </a:rPr>
              <a:t>Data Source:</a:t>
            </a:r>
          </a:p>
          <a:p>
            <a:r>
              <a:rPr lang="en-US" altLang="zh-CN" sz="2400" kern="0" dirty="0">
                <a:latin typeface="微软雅黑 Light" panose="020B0502040204020203" pitchFamily="34" charset="-122"/>
                <a:ea typeface="微软雅黑 Light" panose="020B0502040204020203" pitchFamily="34" charset="-122"/>
                <a:cs typeface="Arial Unicode MS" pitchFamily="34" charset="-122"/>
              </a:rPr>
              <a:t>https://www.kaggle.com/pavansubhasht/ibm-hr-analytics-attrition-dataset</a:t>
            </a:r>
            <a:endParaRPr lang="zh-CN" altLang="en-US" sz="2400" dirty="0">
              <a:latin typeface="微软雅黑 Light" panose="020B0502040204020203" pitchFamily="34" charset="-122"/>
              <a:ea typeface="微软雅黑 Light" panose="020B0502040204020203" pitchFamily="34" charset="-122"/>
            </a:endParaRPr>
          </a:p>
        </p:txBody>
      </p:sp>
      <p:sp>
        <p:nvSpPr>
          <p:cNvPr id="4" name="任意多边形: 形状 3"/>
          <p:cNvSpPr/>
          <p:nvPr/>
        </p:nvSpPr>
        <p:spPr>
          <a:xfrm>
            <a:off x="1373413" y="5545176"/>
            <a:ext cx="714327" cy="792575"/>
          </a:xfrm>
          <a:custGeom>
            <a:avLst/>
            <a:gdLst/>
            <a:ahLst/>
            <a:cxnLst/>
            <a:rect l="l" t="t" r="r" b="b"/>
            <a:pathLst>
              <a:path w="714327" h="792575">
                <a:moveTo>
                  <a:pt x="661321" y="0"/>
                </a:moveTo>
                <a:lnTo>
                  <a:pt x="714327" y="85820"/>
                </a:lnTo>
                <a:cubicBezTo>
                  <a:pt x="584756" y="149764"/>
                  <a:pt x="519970" y="296164"/>
                  <a:pt x="519970" y="525018"/>
                </a:cubicBezTo>
                <a:lnTo>
                  <a:pt x="666369" y="525018"/>
                </a:lnTo>
                <a:lnTo>
                  <a:pt x="666369" y="792575"/>
                </a:lnTo>
                <a:lnTo>
                  <a:pt x="403860" y="792575"/>
                </a:lnTo>
                <a:lnTo>
                  <a:pt x="403860" y="545211"/>
                </a:lnTo>
                <a:cubicBezTo>
                  <a:pt x="403860" y="425735"/>
                  <a:pt x="426156" y="315515"/>
                  <a:pt x="470749" y="214550"/>
                </a:cubicBezTo>
                <a:cubicBezTo>
                  <a:pt x="515342" y="113585"/>
                  <a:pt x="578866" y="42068"/>
                  <a:pt x="661321" y="0"/>
                </a:cubicBezTo>
                <a:close/>
                <a:moveTo>
                  <a:pt x="257461" y="0"/>
                </a:moveTo>
                <a:lnTo>
                  <a:pt x="310467" y="85820"/>
                </a:lnTo>
                <a:cubicBezTo>
                  <a:pt x="180896" y="149764"/>
                  <a:pt x="116110" y="296164"/>
                  <a:pt x="116110" y="525018"/>
                </a:cubicBezTo>
                <a:lnTo>
                  <a:pt x="262509" y="525018"/>
                </a:lnTo>
                <a:lnTo>
                  <a:pt x="262509" y="792575"/>
                </a:lnTo>
                <a:lnTo>
                  <a:pt x="0" y="792575"/>
                </a:lnTo>
                <a:lnTo>
                  <a:pt x="0" y="545211"/>
                </a:lnTo>
                <a:cubicBezTo>
                  <a:pt x="0" y="425735"/>
                  <a:pt x="22296" y="315515"/>
                  <a:pt x="66889" y="214550"/>
                </a:cubicBezTo>
                <a:cubicBezTo>
                  <a:pt x="111482" y="113585"/>
                  <a:pt x="175006" y="42068"/>
                  <a:pt x="257461" y="0"/>
                </a:cubicBezTo>
                <a:close/>
              </a:path>
            </a:pathLst>
          </a:cu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6" name="矩形 5"/>
          <p:cNvSpPr/>
          <p:nvPr/>
        </p:nvSpPr>
        <p:spPr>
          <a:xfrm>
            <a:off x="1373413" y="0"/>
            <a:ext cx="1055462" cy="1829895"/>
          </a:xfrm>
          <a:prstGeom prst="rect">
            <a:avLst/>
          </a:prstGeom>
          <a:solidFill>
            <a:srgbClr val="FF3F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1520144" y="953047"/>
            <a:ext cx="762000" cy="762000"/>
            <a:chOff x="2895600" y="953047"/>
            <a:chExt cx="762000" cy="762000"/>
          </a:xfrm>
        </p:grpSpPr>
        <p:sp>
          <p:nvSpPr>
            <p:cNvPr id="9" name="椭圆 8"/>
            <p:cNvSpPr/>
            <p:nvPr/>
          </p:nvSpPr>
          <p:spPr>
            <a:xfrm>
              <a:off x="2895600" y="953047"/>
              <a:ext cx="762000" cy="76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3048813" y="980104"/>
              <a:ext cx="455574" cy="707886"/>
            </a:xfrm>
            <a:prstGeom prst="rect">
              <a:avLst/>
            </a:prstGeom>
            <a:noFill/>
          </p:spPr>
          <p:txBody>
            <a:bodyPr wrap="none" rtlCol="0">
              <a:spAutoFit/>
            </a:bodyPr>
            <a:lstStyle/>
            <a:p>
              <a:r>
                <a:rPr lang="en-US" altLang="zh-CN" sz="4000" dirty="0">
                  <a:solidFill>
                    <a:srgbClr val="FF3F3F"/>
                  </a:solidFill>
                </a:rPr>
                <a:t>2</a:t>
              </a:r>
              <a:endParaRPr lang="zh-CN" altLang="en-US" sz="4000" dirty="0">
                <a:solidFill>
                  <a:srgbClr val="FF3F3F"/>
                </a:solidFill>
              </a:endParaRPr>
            </a:p>
          </p:txBody>
        </p:sp>
      </p:grpSp>
      <p:sp>
        <p:nvSpPr>
          <p:cNvPr id="77" name="椭圆 76"/>
          <p:cNvSpPr/>
          <p:nvPr/>
        </p:nvSpPr>
        <p:spPr>
          <a:xfrm>
            <a:off x="2524920" y="1318904"/>
            <a:ext cx="546100" cy="54610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p:nvPr/>
        </p:nvSpPr>
        <p:spPr>
          <a:xfrm>
            <a:off x="-207168" y="5420763"/>
            <a:ext cx="1041400" cy="104140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p:cNvSpPr/>
          <p:nvPr/>
        </p:nvSpPr>
        <p:spPr>
          <a:xfrm>
            <a:off x="2740820" y="1558296"/>
            <a:ext cx="963442" cy="963442"/>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2">
            <a:extLst>
              <a:ext uri="{FF2B5EF4-FFF2-40B4-BE49-F238E27FC236}">
                <a16:creationId xmlns:a16="http://schemas.microsoft.com/office/drawing/2014/main" id="{D4804BEA-D3A0-48E0-9CF2-2D150C5E73B7}"/>
              </a:ext>
            </a:extLst>
          </p:cNvPr>
          <p:cNvSpPr/>
          <p:nvPr/>
        </p:nvSpPr>
        <p:spPr>
          <a:xfrm>
            <a:off x="1373413" y="4804821"/>
            <a:ext cx="8821873" cy="523220"/>
          </a:xfrm>
          <a:prstGeom prst="rect">
            <a:avLst/>
          </a:prstGeom>
          <a:solidFill>
            <a:schemeClr val="bg1">
              <a:lumMod val="95000"/>
            </a:schemeClr>
          </a:solidFill>
        </p:spPr>
        <p:txBody>
          <a:bodyPr wrap="square">
            <a:spAutoFit/>
          </a:bodyPr>
          <a:lstStyle/>
          <a:p>
            <a:r>
              <a:rPr lang="en-US" altLang="zh-CN" sz="2800" b="1" kern="0" dirty="0">
                <a:latin typeface="微软雅黑 Light" panose="020B0502040204020203" pitchFamily="34" charset="-122"/>
                <a:ea typeface="微软雅黑 Light" panose="020B0502040204020203" pitchFamily="34" charset="-122"/>
                <a:cs typeface="Arial Unicode MS" pitchFamily="34" charset="-122"/>
              </a:rPr>
              <a:t>Data Size: </a:t>
            </a:r>
            <a:r>
              <a:rPr lang="en-US" altLang="zh-CN" sz="2400" kern="0" dirty="0">
                <a:latin typeface="微软雅黑 Light" panose="020B0502040204020203" pitchFamily="34" charset="-122"/>
                <a:ea typeface="微软雅黑 Light" panose="020B0502040204020203" pitchFamily="34" charset="-122"/>
                <a:cs typeface="Arial Unicode MS" pitchFamily="34" charset="-122"/>
              </a:rPr>
              <a:t>The dataset contains 1470 rows of 35 variables.</a:t>
            </a:r>
            <a:endParaRPr lang="en-US" altLang="zh-CN" sz="2800" kern="0" dirty="0">
              <a:latin typeface="微软雅黑 Light" panose="020B0502040204020203" pitchFamily="34" charset="-122"/>
              <a:ea typeface="微软雅黑 Light" panose="020B0502040204020203" pitchFamily="34" charset="-122"/>
              <a:cs typeface="Arial Unicode MS" pitchFamily="34" charset="-122"/>
            </a:endParaRPr>
          </a:p>
        </p:txBody>
      </p:sp>
    </p:spTree>
    <p:extLst>
      <p:ext uri="{BB962C8B-B14F-4D97-AF65-F5344CB8AC3E}">
        <p14:creationId xmlns:p14="http://schemas.microsoft.com/office/powerpoint/2010/main" val="16958660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矩形 84"/>
          <p:cNvSpPr/>
          <p:nvPr/>
        </p:nvSpPr>
        <p:spPr>
          <a:xfrm>
            <a:off x="2077491" y="1109574"/>
            <a:ext cx="5518150" cy="707886"/>
          </a:xfrm>
          <a:prstGeom prst="rect">
            <a:avLst/>
          </a:prstGeom>
        </p:spPr>
        <p:txBody>
          <a:bodyPr wrap="square">
            <a:spAutoFit/>
          </a:bodyPr>
          <a:lstStyle/>
          <a:p>
            <a:r>
              <a:rPr lang="en-US" altLang="zh-CN" sz="4000" b="1" kern="0" dirty="0">
                <a:latin typeface="微软雅黑 Light" panose="020B0502040204020203" pitchFamily="34" charset="-122"/>
                <a:ea typeface="微软雅黑 Light" panose="020B0502040204020203" pitchFamily="34" charset="-122"/>
                <a:cs typeface="Arial Unicode MS" pitchFamily="34" charset="-122"/>
              </a:rPr>
              <a:t>Data</a:t>
            </a:r>
            <a:r>
              <a:rPr lang="en-US" altLang="zh-CN" sz="4000" b="1" kern="0" dirty="0">
                <a:solidFill>
                  <a:srgbClr val="FF3F3F"/>
                </a:solidFill>
                <a:latin typeface="微软雅黑 Light" panose="020B0502040204020203" pitchFamily="34" charset="-122"/>
                <a:ea typeface="微软雅黑 Light" panose="020B0502040204020203" pitchFamily="34" charset="-122"/>
                <a:cs typeface="Arial Unicode MS" pitchFamily="34" charset="-122"/>
              </a:rPr>
              <a:t> Visualization</a:t>
            </a:r>
          </a:p>
        </p:txBody>
      </p:sp>
      <p:grpSp>
        <p:nvGrpSpPr>
          <p:cNvPr id="99" name="组合 98"/>
          <p:cNvGrpSpPr/>
          <p:nvPr/>
        </p:nvGrpSpPr>
        <p:grpSpPr>
          <a:xfrm>
            <a:off x="792617" y="920518"/>
            <a:ext cx="942714" cy="942714"/>
            <a:chOff x="-2177143" y="2481943"/>
            <a:chExt cx="2409372" cy="2409372"/>
          </a:xfrm>
        </p:grpSpPr>
        <p:grpSp>
          <p:nvGrpSpPr>
            <p:cNvPr id="100" name="组合 99"/>
            <p:cNvGrpSpPr/>
            <p:nvPr/>
          </p:nvGrpSpPr>
          <p:grpSpPr>
            <a:xfrm>
              <a:off x="-1797957" y="3108779"/>
              <a:ext cx="1651000" cy="1155700"/>
              <a:chOff x="2755900" y="4096931"/>
              <a:chExt cx="1651000" cy="1155700"/>
            </a:xfrm>
            <a:solidFill>
              <a:schemeClr val="bg1">
                <a:lumMod val="95000"/>
              </a:schemeClr>
            </a:solidFill>
          </p:grpSpPr>
          <p:sp>
            <p:nvSpPr>
              <p:cNvPr id="102" name="矩形 101"/>
              <p:cNvSpPr/>
              <p:nvPr/>
            </p:nvSpPr>
            <p:spPr>
              <a:xfrm>
                <a:off x="2755900" y="4491679"/>
                <a:ext cx="1150046" cy="366204"/>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箭头: V 形 102"/>
              <p:cNvSpPr/>
              <p:nvPr/>
            </p:nvSpPr>
            <p:spPr>
              <a:xfrm>
                <a:off x="3251200" y="4096931"/>
                <a:ext cx="1155700" cy="1155700"/>
              </a:xfrm>
              <a:prstGeom prst="chevron">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01" name="椭圆 100"/>
            <p:cNvSpPr/>
            <p:nvPr/>
          </p:nvSpPr>
          <p:spPr>
            <a:xfrm>
              <a:off x="-2177143" y="2481943"/>
              <a:ext cx="2409372" cy="2409372"/>
            </a:xfrm>
            <a:prstGeom prst="ellipse">
              <a:avLst/>
            </a:prstGeom>
            <a:noFill/>
            <a:ln w="152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0" name="Chart 9">
            <a:extLst>
              <a:ext uri="{FF2B5EF4-FFF2-40B4-BE49-F238E27FC236}">
                <a16:creationId xmlns:a16="http://schemas.microsoft.com/office/drawing/2014/main" id="{8EF1D44D-2FC6-41D7-9CC7-0E1ED9AA41EA}"/>
              </a:ext>
            </a:extLst>
          </p:cNvPr>
          <p:cNvGraphicFramePr>
            <a:graphicFrameLocks/>
          </p:cNvGraphicFramePr>
          <p:nvPr>
            <p:extLst>
              <p:ext uri="{D42A27DB-BD31-4B8C-83A1-F6EECF244321}">
                <p14:modId xmlns:p14="http://schemas.microsoft.com/office/powerpoint/2010/main" val="2571810979"/>
              </p:ext>
            </p:extLst>
          </p:nvPr>
        </p:nvGraphicFramePr>
        <p:xfrm>
          <a:off x="683117" y="2611935"/>
          <a:ext cx="3428945" cy="3533774"/>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Box 1">
            <a:extLst>
              <a:ext uri="{FF2B5EF4-FFF2-40B4-BE49-F238E27FC236}">
                <a16:creationId xmlns:a16="http://schemas.microsoft.com/office/drawing/2014/main" id="{15D17FD8-DFDD-41DF-B808-5C690389CB67}"/>
              </a:ext>
            </a:extLst>
          </p:cNvPr>
          <p:cNvSpPr txBox="1"/>
          <p:nvPr/>
        </p:nvSpPr>
        <p:spPr>
          <a:xfrm>
            <a:off x="11016603" y="1216901"/>
            <a:ext cx="925351" cy="646331"/>
          </a:xfrm>
          <a:prstGeom prst="rect">
            <a:avLst/>
          </a:prstGeom>
          <a:ln>
            <a:noFill/>
          </a:ln>
        </p:spPr>
        <p:style>
          <a:lnRef idx="2">
            <a:schemeClr val="accent3"/>
          </a:lnRef>
          <a:fillRef idx="1">
            <a:schemeClr val="lt1"/>
          </a:fillRef>
          <a:effectRef idx="0">
            <a:schemeClr val="accent3"/>
          </a:effectRef>
          <a:fontRef idx="minor">
            <a:schemeClr val="dk1"/>
          </a:fontRef>
        </p:style>
        <p:txBody>
          <a:bodyPr wrap="square" rtlCol="0">
            <a:spAutoFit/>
          </a:bodyPr>
          <a:lstStyle/>
          <a:p>
            <a:pPr marL="285750" indent="-285750">
              <a:buFont typeface="Arial" panose="020B0604020202020204" pitchFamily="34" charset="0"/>
              <a:buChar char="•"/>
            </a:pPr>
            <a:r>
              <a:rPr lang="en-US" b="1" dirty="0">
                <a:solidFill>
                  <a:srgbClr val="C00000"/>
                </a:solidFill>
              </a:rPr>
              <a:t>Yes</a:t>
            </a:r>
          </a:p>
          <a:p>
            <a:pPr marL="285750" indent="-285750">
              <a:buFont typeface="Arial" panose="020B0604020202020204" pitchFamily="34" charset="0"/>
              <a:buChar char="•"/>
            </a:pPr>
            <a:r>
              <a:rPr lang="en-US" b="1" dirty="0">
                <a:solidFill>
                  <a:schemeClr val="bg1">
                    <a:lumMod val="50000"/>
                  </a:schemeClr>
                </a:solidFill>
              </a:rPr>
              <a:t>No</a:t>
            </a:r>
          </a:p>
        </p:txBody>
      </p:sp>
      <p:graphicFrame>
        <p:nvGraphicFramePr>
          <p:cNvPr id="17" name="Chart 16">
            <a:extLst>
              <a:ext uri="{FF2B5EF4-FFF2-40B4-BE49-F238E27FC236}">
                <a16:creationId xmlns:a16="http://schemas.microsoft.com/office/drawing/2014/main" id="{11F3ECB9-E8D8-4050-946C-7648F24767BE}"/>
              </a:ext>
            </a:extLst>
          </p:cNvPr>
          <p:cNvGraphicFramePr>
            <a:graphicFrameLocks/>
          </p:cNvGraphicFramePr>
          <p:nvPr>
            <p:extLst>
              <p:ext uri="{D42A27DB-BD31-4B8C-83A1-F6EECF244321}">
                <p14:modId xmlns:p14="http://schemas.microsoft.com/office/powerpoint/2010/main" val="3545304585"/>
              </p:ext>
            </p:extLst>
          </p:nvPr>
        </p:nvGraphicFramePr>
        <p:xfrm>
          <a:off x="4112063" y="2611935"/>
          <a:ext cx="3739732" cy="353377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8" name="Chart 17">
            <a:extLst>
              <a:ext uri="{FF2B5EF4-FFF2-40B4-BE49-F238E27FC236}">
                <a16:creationId xmlns:a16="http://schemas.microsoft.com/office/drawing/2014/main" id="{949E45E1-A1E1-4A4B-B19B-CD549963198C}"/>
              </a:ext>
            </a:extLst>
          </p:cNvPr>
          <p:cNvGraphicFramePr>
            <a:graphicFrameLocks/>
          </p:cNvGraphicFramePr>
          <p:nvPr>
            <p:extLst>
              <p:ext uri="{D42A27DB-BD31-4B8C-83A1-F6EECF244321}">
                <p14:modId xmlns:p14="http://schemas.microsoft.com/office/powerpoint/2010/main" val="1297256170"/>
              </p:ext>
            </p:extLst>
          </p:nvPr>
        </p:nvGraphicFramePr>
        <p:xfrm>
          <a:off x="7851794" y="2611935"/>
          <a:ext cx="4090160" cy="3533774"/>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720166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矩形 84"/>
          <p:cNvSpPr/>
          <p:nvPr/>
        </p:nvSpPr>
        <p:spPr>
          <a:xfrm>
            <a:off x="2077491" y="1109574"/>
            <a:ext cx="5518150" cy="707886"/>
          </a:xfrm>
          <a:prstGeom prst="rect">
            <a:avLst/>
          </a:prstGeom>
        </p:spPr>
        <p:txBody>
          <a:bodyPr wrap="square">
            <a:spAutoFit/>
          </a:bodyPr>
          <a:lstStyle/>
          <a:p>
            <a:r>
              <a:rPr lang="en-US" altLang="zh-CN" sz="4000" b="1" kern="0" dirty="0">
                <a:latin typeface="微软雅黑 Light" panose="020B0502040204020203" pitchFamily="34" charset="-122"/>
                <a:ea typeface="微软雅黑 Light" panose="020B0502040204020203" pitchFamily="34" charset="-122"/>
                <a:cs typeface="Arial Unicode MS" pitchFamily="34" charset="-122"/>
              </a:rPr>
              <a:t>Data</a:t>
            </a:r>
            <a:r>
              <a:rPr lang="en-US" altLang="zh-CN" sz="4000" b="1" kern="0" dirty="0">
                <a:solidFill>
                  <a:srgbClr val="FF3F3F"/>
                </a:solidFill>
                <a:latin typeface="微软雅黑 Light" panose="020B0502040204020203" pitchFamily="34" charset="-122"/>
                <a:ea typeface="微软雅黑 Light" panose="020B0502040204020203" pitchFamily="34" charset="-122"/>
                <a:cs typeface="Arial Unicode MS" pitchFamily="34" charset="-122"/>
              </a:rPr>
              <a:t> Visualization</a:t>
            </a:r>
          </a:p>
        </p:txBody>
      </p:sp>
      <p:grpSp>
        <p:nvGrpSpPr>
          <p:cNvPr id="99" name="组合 98"/>
          <p:cNvGrpSpPr/>
          <p:nvPr/>
        </p:nvGrpSpPr>
        <p:grpSpPr>
          <a:xfrm>
            <a:off x="792617" y="920518"/>
            <a:ext cx="942714" cy="942714"/>
            <a:chOff x="-2177143" y="2481943"/>
            <a:chExt cx="2409372" cy="2409372"/>
          </a:xfrm>
        </p:grpSpPr>
        <p:grpSp>
          <p:nvGrpSpPr>
            <p:cNvPr id="100" name="组合 99"/>
            <p:cNvGrpSpPr/>
            <p:nvPr/>
          </p:nvGrpSpPr>
          <p:grpSpPr>
            <a:xfrm>
              <a:off x="-1797957" y="3108779"/>
              <a:ext cx="1651000" cy="1155700"/>
              <a:chOff x="2755900" y="4096931"/>
              <a:chExt cx="1651000" cy="1155700"/>
            </a:xfrm>
            <a:solidFill>
              <a:schemeClr val="bg1">
                <a:lumMod val="95000"/>
              </a:schemeClr>
            </a:solidFill>
          </p:grpSpPr>
          <p:sp>
            <p:nvSpPr>
              <p:cNvPr id="102" name="矩形 101"/>
              <p:cNvSpPr/>
              <p:nvPr/>
            </p:nvSpPr>
            <p:spPr>
              <a:xfrm>
                <a:off x="2755900" y="4491679"/>
                <a:ext cx="1150046" cy="366204"/>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箭头: V 形 102"/>
              <p:cNvSpPr/>
              <p:nvPr/>
            </p:nvSpPr>
            <p:spPr>
              <a:xfrm>
                <a:off x="3251200" y="4096931"/>
                <a:ext cx="1155700" cy="1155700"/>
              </a:xfrm>
              <a:prstGeom prst="chevron">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01" name="椭圆 100"/>
            <p:cNvSpPr/>
            <p:nvPr/>
          </p:nvSpPr>
          <p:spPr>
            <a:xfrm>
              <a:off x="-2177143" y="2481943"/>
              <a:ext cx="2409372" cy="2409372"/>
            </a:xfrm>
            <a:prstGeom prst="ellipse">
              <a:avLst/>
            </a:prstGeom>
            <a:noFill/>
            <a:ln w="152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TextBox 1">
            <a:extLst>
              <a:ext uri="{FF2B5EF4-FFF2-40B4-BE49-F238E27FC236}">
                <a16:creationId xmlns:a16="http://schemas.microsoft.com/office/drawing/2014/main" id="{15D17FD8-DFDD-41DF-B808-5C690389CB67}"/>
              </a:ext>
            </a:extLst>
          </p:cNvPr>
          <p:cNvSpPr txBox="1"/>
          <p:nvPr/>
        </p:nvSpPr>
        <p:spPr>
          <a:xfrm>
            <a:off x="11016603" y="1216901"/>
            <a:ext cx="925351" cy="646331"/>
          </a:xfrm>
          <a:prstGeom prst="rect">
            <a:avLst/>
          </a:prstGeom>
          <a:ln>
            <a:noFill/>
          </a:ln>
        </p:spPr>
        <p:style>
          <a:lnRef idx="2">
            <a:schemeClr val="accent3"/>
          </a:lnRef>
          <a:fillRef idx="1">
            <a:schemeClr val="lt1"/>
          </a:fillRef>
          <a:effectRef idx="0">
            <a:schemeClr val="accent3"/>
          </a:effectRef>
          <a:fontRef idx="minor">
            <a:schemeClr val="dk1"/>
          </a:fontRef>
        </p:style>
        <p:txBody>
          <a:bodyPr wrap="square" rtlCol="0">
            <a:spAutoFit/>
          </a:bodyPr>
          <a:lstStyle/>
          <a:p>
            <a:pPr marL="285750" indent="-285750">
              <a:buFont typeface="Arial" panose="020B0604020202020204" pitchFamily="34" charset="0"/>
              <a:buChar char="•"/>
            </a:pPr>
            <a:r>
              <a:rPr lang="en-US" b="1" dirty="0">
                <a:solidFill>
                  <a:srgbClr val="C00000"/>
                </a:solidFill>
              </a:rPr>
              <a:t>Yes</a:t>
            </a:r>
          </a:p>
          <a:p>
            <a:pPr marL="285750" indent="-285750">
              <a:buFont typeface="Arial" panose="020B0604020202020204" pitchFamily="34" charset="0"/>
              <a:buChar char="•"/>
            </a:pPr>
            <a:r>
              <a:rPr lang="en-US" b="1" dirty="0">
                <a:solidFill>
                  <a:schemeClr val="bg1">
                    <a:lumMod val="50000"/>
                  </a:schemeClr>
                </a:solidFill>
              </a:rPr>
              <a:t>No</a:t>
            </a:r>
          </a:p>
        </p:txBody>
      </p:sp>
      <p:graphicFrame>
        <p:nvGraphicFramePr>
          <p:cNvPr id="12" name="Chart 11">
            <a:extLst>
              <a:ext uri="{FF2B5EF4-FFF2-40B4-BE49-F238E27FC236}">
                <a16:creationId xmlns:a16="http://schemas.microsoft.com/office/drawing/2014/main" id="{9D7B58E1-48F2-4158-9675-AF7B96B8DF2D}"/>
              </a:ext>
            </a:extLst>
          </p:cNvPr>
          <p:cNvGraphicFramePr>
            <a:graphicFrameLocks/>
          </p:cNvGraphicFramePr>
          <p:nvPr>
            <p:extLst>
              <p:ext uri="{D42A27DB-BD31-4B8C-83A1-F6EECF244321}">
                <p14:modId xmlns:p14="http://schemas.microsoft.com/office/powerpoint/2010/main" val="3234068679"/>
              </p:ext>
            </p:extLst>
          </p:nvPr>
        </p:nvGraphicFramePr>
        <p:xfrm>
          <a:off x="792617" y="2536425"/>
          <a:ext cx="4572000" cy="352811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3" name="Chart 12">
            <a:extLst>
              <a:ext uri="{FF2B5EF4-FFF2-40B4-BE49-F238E27FC236}">
                <a16:creationId xmlns:a16="http://schemas.microsoft.com/office/drawing/2014/main" id="{64827AB6-C317-40E6-B009-FC25BB64B239}"/>
              </a:ext>
            </a:extLst>
          </p:cNvPr>
          <p:cNvGraphicFramePr>
            <a:graphicFrameLocks/>
          </p:cNvGraphicFramePr>
          <p:nvPr>
            <p:extLst>
              <p:ext uri="{D42A27DB-BD31-4B8C-83A1-F6EECF244321}">
                <p14:modId xmlns:p14="http://schemas.microsoft.com/office/powerpoint/2010/main" val="4051304221"/>
              </p:ext>
            </p:extLst>
          </p:nvPr>
        </p:nvGraphicFramePr>
        <p:xfrm>
          <a:off x="5227732" y="2536425"/>
          <a:ext cx="2897834" cy="352811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Chart 13">
            <a:extLst>
              <a:ext uri="{FF2B5EF4-FFF2-40B4-BE49-F238E27FC236}">
                <a16:creationId xmlns:a16="http://schemas.microsoft.com/office/drawing/2014/main" id="{D51A714E-F90B-494A-80D2-38D9D4E0AE78}"/>
              </a:ext>
            </a:extLst>
          </p:cNvPr>
          <p:cNvGraphicFramePr>
            <a:graphicFrameLocks/>
          </p:cNvGraphicFramePr>
          <p:nvPr>
            <p:extLst>
              <p:ext uri="{D42A27DB-BD31-4B8C-83A1-F6EECF244321}">
                <p14:modId xmlns:p14="http://schemas.microsoft.com/office/powerpoint/2010/main" val="539140418"/>
              </p:ext>
            </p:extLst>
          </p:nvPr>
        </p:nvGraphicFramePr>
        <p:xfrm>
          <a:off x="8328159" y="2536425"/>
          <a:ext cx="3613796" cy="3410222"/>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9055256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20417" y="2914133"/>
            <a:ext cx="5802941" cy="2277547"/>
          </a:xfrm>
          <a:prstGeom prst="rect">
            <a:avLst/>
          </a:prstGeom>
        </p:spPr>
        <p:txBody>
          <a:bodyPr wrap="square">
            <a:spAutoFit/>
          </a:bodyPr>
          <a:lstStyle/>
          <a:p>
            <a:pPr>
              <a:spcBef>
                <a:spcPts val="600"/>
              </a:spcBef>
              <a:spcAft>
                <a:spcPts val="600"/>
              </a:spcAft>
            </a:pPr>
            <a:r>
              <a:rPr lang="en-US" altLang="zh-CN" sz="2800" kern="0" dirty="0">
                <a:latin typeface="微软雅黑 Light" panose="020B0502040204020203" pitchFamily="34" charset="-122"/>
                <a:ea typeface="微软雅黑 Light" panose="020B0502040204020203" pitchFamily="34" charset="-122"/>
                <a:cs typeface="Arial Unicode MS" pitchFamily="34" charset="-122"/>
              </a:rPr>
              <a:t>Datatype</a:t>
            </a:r>
            <a:r>
              <a:rPr lang="en-US" altLang="zh-CN" sz="2800" kern="0" dirty="0">
                <a:solidFill>
                  <a:srgbClr val="FF3F3F"/>
                </a:solidFill>
                <a:latin typeface="微软雅黑 Light" panose="020B0502040204020203" pitchFamily="34" charset="-122"/>
                <a:ea typeface="微软雅黑 Light" panose="020B0502040204020203" pitchFamily="34" charset="-122"/>
                <a:cs typeface="Arial Unicode MS" pitchFamily="34" charset="-122"/>
              </a:rPr>
              <a:t> </a:t>
            </a:r>
            <a:r>
              <a:rPr lang="en-US" altLang="zh-CN" sz="2800" kern="0" dirty="0">
                <a:latin typeface="微软雅黑 Light" panose="020B0502040204020203" pitchFamily="34" charset="-122"/>
                <a:ea typeface="微软雅黑 Light" panose="020B0502040204020203" pitchFamily="34" charset="-122"/>
                <a:cs typeface="Arial Unicode MS" pitchFamily="34" charset="-122"/>
              </a:rPr>
              <a:t>Transformation</a:t>
            </a:r>
          </a:p>
          <a:p>
            <a:pPr>
              <a:spcBef>
                <a:spcPts val="600"/>
              </a:spcBef>
              <a:spcAft>
                <a:spcPts val="600"/>
              </a:spcAft>
            </a:pPr>
            <a:r>
              <a:rPr lang="en-US" altLang="zh-CN" sz="2800" dirty="0">
                <a:latin typeface="微软雅黑 Light" panose="020B0502040204020203" pitchFamily="34" charset="-122"/>
                <a:ea typeface="微软雅黑 Light" panose="020B0502040204020203" pitchFamily="34" charset="-122"/>
              </a:rPr>
              <a:t>Check </a:t>
            </a:r>
            <a:r>
              <a:rPr lang="en-US" altLang="zh-CN" sz="2800" kern="100" dirty="0">
                <a:solidFill>
                  <a:srgbClr val="FF3F3F"/>
                </a:solidFill>
                <a:latin typeface="微软雅黑 Light" panose="020B0502040204020203" pitchFamily="34" charset="-122"/>
                <a:ea typeface="微软雅黑 Light" panose="020B0502040204020203" pitchFamily="34" charset="-122"/>
                <a:cs typeface="Times New Roman" panose="02020603050405020304" pitchFamily="18" charset="0"/>
              </a:rPr>
              <a:t>Missing Values</a:t>
            </a:r>
            <a:endParaRPr lang="en-US" altLang="zh-CN" sz="4400" kern="100" dirty="0">
              <a:solidFill>
                <a:srgbClr val="FF3F3F"/>
              </a:solidFill>
              <a:latin typeface="微软雅黑 Light" panose="020B0502040204020203" pitchFamily="34" charset="-122"/>
              <a:ea typeface="微软雅黑 Light" panose="020B0502040204020203" pitchFamily="34" charset="-122"/>
              <a:cs typeface="Times New Roman" panose="02020603050405020304" pitchFamily="18" charset="0"/>
            </a:endParaRPr>
          </a:p>
          <a:p>
            <a:pPr>
              <a:spcBef>
                <a:spcPts val="600"/>
              </a:spcBef>
              <a:spcAft>
                <a:spcPts val="600"/>
              </a:spcAft>
            </a:pPr>
            <a:r>
              <a:rPr lang="en-US" altLang="zh-CN" sz="2800" kern="0" dirty="0">
                <a:latin typeface="微软雅黑 Light" panose="020B0502040204020203" pitchFamily="34" charset="-122"/>
                <a:ea typeface="微软雅黑 Light" panose="020B0502040204020203" pitchFamily="34" charset="-122"/>
                <a:cs typeface="Arial Unicode MS" pitchFamily="34" charset="-122"/>
              </a:rPr>
              <a:t>Data Balance –</a:t>
            </a:r>
            <a:r>
              <a:rPr lang="en-US" altLang="zh-CN" sz="2800" kern="0" dirty="0">
                <a:solidFill>
                  <a:srgbClr val="FF3F3F"/>
                </a:solidFill>
                <a:latin typeface="微软雅黑 Light" panose="020B0502040204020203" pitchFamily="34" charset="-122"/>
                <a:ea typeface="微软雅黑 Light" panose="020B0502040204020203" pitchFamily="34" charset="-122"/>
                <a:cs typeface="Arial Unicode MS" pitchFamily="34" charset="-122"/>
              </a:rPr>
              <a:t> </a:t>
            </a:r>
            <a:r>
              <a:rPr lang="en-US" altLang="zh-CN" sz="2800" kern="0" dirty="0">
                <a:latin typeface="微软雅黑 Light" panose="020B0502040204020203" pitchFamily="34" charset="-122"/>
                <a:ea typeface="微软雅黑 Light" panose="020B0502040204020203" pitchFamily="34" charset="-122"/>
                <a:cs typeface="Arial Unicode MS" pitchFamily="34" charset="-122"/>
              </a:rPr>
              <a:t>“</a:t>
            </a:r>
            <a:r>
              <a:rPr lang="en-US" altLang="zh-CN" sz="2800" kern="0" dirty="0" err="1">
                <a:solidFill>
                  <a:srgbClr val="FF3F3F"/>
                </a:solidFill>
                <a:latin typeface="微软雅黑 Light" panose="020B0502040204020203" pitchFamily="34" charset="-122"/>
                <a:ea typeface="微软雅黑 Light" panose="020B0502040204020203" pitchFamily="34" charset="-122"/>
                <a:cs typeface="Arial Unicode MS" pitchFamily="34" charset="-122"/>
              </a:rPr>
              <a:t>upsample</a:t>
            </a:r>
            <a:r>
              <a:rPr lang="en-US" altLang="zh-CN" sz="2800" kern="0" dirty="0">
                <a:latin typeface="微软雅黑 Light" panose="020B0502040204020203" pitchFamily="34" charset="-122"/>
                <a:ea typeface="微软雅黑 Light" panose="020B0502040204020203" pitchFamily="34" charset="-122"/>
                <a:cs typeface="Arial Unicode MS" pitchFamily="34" charset="-122"/>
              </a:rPr>
              <a:t>”</a:t>
            </a:r>
          </a:p>
          <a:p>
            <a:pPr>
              <a:spcBef>
                <a:spcPts val="600"/>
              </a:spcBef>
              <a:spcAft>
                <a:spcPts val="600"/>
              </a:spcAft>
            </a:pPr>
            <a:r>
              <a:rPr lang="en-US" altLang="zh-CN" sz="2800" kern="0" dirty="0">
                <a:solidFill>
                  <a:srgbClr val="FF3F3F"/>
                </a:solidFill>
                <a:latin typeface="微软雅黑 Light" panose="020B0502040204020203" pitchFamily="34" charset="-122"/>
                <a:ea typeface="微软雅黑 Light" panose="020B0502040204020203" pitchFamily="34" charset="-122"/>
                <a:cs typeface="Arial Unicode MS" pitchFamily="34" charset="-122"/>
              </a:rPr>
              <a:t>Zero-Variance </a:t>
            </a:r>
            <a:r>
              <a:rPr lang="en-US" altLang="zh-CN" sz="2800" kern="0" dirty="0">
                <a:latin typeface="微软雅黑 Light" panose="020B0502040204020203" pitchFamily="34" charset="-122"/>
                <a:ea typeface="微软雅黑 Light" panose="020B0502040204020203" pitchFamily="34" charset="-122"/>
                <a:cs typeface="Arial Unicode MS" pitchFamily="34" charset="-122"/>
              </a:rPr>
              <a:t>Variables Removing </a:t>
            </a:r>
          </a:p>
        </p:txBody>
      </p:sp>
      <p:grpSp>
        <p:nvGrpSpPr>
          <p:cNvPr id="24" name="组合 23"/>
          <p:cNvGrpSpPr/>
          <p:nvPr/>
        </p:nvGrpSpPr>
        <p:grpSpPr>
          <a:xfrm>
            <a:off x="1337046" y="686700"/>
            <a:ext cx="4389250" cy="1418517"/>
            <a:chOff x="1919751" y="2727892"/>
            <a:chExt cx="4389250" cy="1418517"/>
          </a:xfrm>
        </p:grpSpPr>
        <p:grpSp>
          <p:nvGrpSpPr>
            <p:cNvPr id="25" name="组合 24"/>
            <p:cNvGrpSpPr/>
            <p:nvPr/>
          </p:nvGrpSpPr>
          <p:grpSpPr>
            <a:xfrm rot="16200000">
              <a:off x="3405117" y="1242526"/>
              <a:ext cx="1418517" cy="4389250"/>
              <a:chOff x="3780948" y="1618358"/>
              <a:chExt cx="1418517" cy="4389250"/>
            </a:xfrm>
          </p:grpSpPr>
          <p:sp>
            <p:nvSpPr>
              <p:cNvPr id="27" name="矩形 26"/>
              <p:cNvSpPr/>
              <p:nvPr/>
            </p:nvSpPr>
            <p:spPr>
              <a:xfrm>
                <a:off x="3780948" y="1618358"/>
                <a:ext cx="999248" cy="4389250"/>
              </a:xfrm>
              <a:prstGeom prst="rect">
                <a:avLst/>
              </a:prstGeom>
            </p:spPr>
            <p:txBody>
              <a:bodyPr vert="eaVert" wrap="square" anchor="ctr">
                <a:spAutoFit/>
              </a:bodyPr>
              <a:lstStyle/>
              <a:p>
                <a:pPr>
                  <a:lnSpc>
                    <a:spcPct val="150000"/>
                  </a:lnSpc>
                </a:pPr>
                <a:r>
                  <a:rPr lang="en-US" altLang="zh-CN" sz="4000" b="1" kern="100" dirty="0">
                    <a:solidFill>
                      <a:srgbClr val="FF3F3F"/>
                    </a:solidFill>
                    <a:latin typeface="微软雅黑" panose="020B0503020204020204" pitchFamily="34" charset="-122"/>
                    <a:ea typeface="微软雅黑" panose="020B0503020204020204" pitchFamily="34" charset="-122"/>
                    <a:cs typeface="Times New Roman" panose="02020603050405020304" pitchFamily="18" charset="0"/>
                  </a:rPr>
                  <a:t>Preparation</a:t>
                </a:r>
                <a:endParaRPr lang="zh-CN" altLang="en-US" sz="4000" b="1" kern="100" dirty="0">
                  <a:solidFill>
                    <a:srgbClr val="FF3F3F"/>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9" name="矩形 28"/>
              <p:cNvSpPr/>
              <p:nvPr/>
            </p:nvSpPr>
            <p:spPr>
              <a:xfrm>
                <a:off x="4460801" y="1618360"/>
                <a:ext cx="738664" cy="2697939"/>
              </a:xfrm>
              <a:prstGeom prst="rect">
                <a:avLst/>
              </a:prstGeom>
            </p:spPr>
            <p:txBody>
              <a:bodyPr vert="eaVert" wrap="square">
                <a:spAutoFit/>
              </a:bodyPr>
              <a:lstStyle/>
              <a:p>
                <a:r>
                  <a:rPr lang="en-US" altLang="zh-CN" sz="3600" b="1" kern="100" dirty="0">
                    <a:latin typeface="微软雅黑 Light" panose="020B0502040204020203" pitchFamily="34" charset="-122"/>
                    <a:ea typeface="微软雅黑 Light" panose="020B0502040204020203" pitchFamily="34" charset="-122"/>
                    <a:cs typeface="Times New Roman" panose="02020603050405020304" pitchFamily="18" charset="0"/>
                  </a:rPr>
                  <a:t>Data</a:t>
                </a:r>
                <a:endParaRPr lang="zh-CN" altLang="en-US" sz="3600" b="1" dirty="0">
                  <a:latin typeface="微软雅黑 Light" panose="020B0502040204020203" pitchFamily="34" charset="-122"/>
                  <a:ea typeface="微软雅黑 Light" panose="020B0502040204020203" pitchFamily="34" charset="-122"/>
                </a:endParaRPr>
              </a:p>
            </p:txBody>
          </p:sp>
        </p:grpSp>
        <p:cxnSp>
          <p:nvCxnSpPr>
            <p:cNvPr id="26" name="直接连接符 25"/>
            <p:cNvCxnSpPr>
              <a:cxnSpLocks/>
            </p:cNvCxnSpPr>
            <p:nvPr/>
          </p:nvCxnSpPr>
          <p:spPr>
            <a:xfrm>
              <a:off x="2028825" y="4079875"/>
              <a:ext cx="243262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1" name="组合 30"/>
          <p:cNvGrpSpPr/>
          <p:nvPr/>
        </p:nvGrpSpPr>
        <p:grpSpPr>
          <a:xfrm>
            <a:off x="0" y="3081558"/>
            <a:ext cx="1054100" cy="744733"/>
            <a:chOff x="11137900" y="860547"/>
            <a:chExt cx="1054100" cy="744733"/>
          </a:xfrm>
          <a:solidFill>
            <a:schemeClr val="tx1"/>
          </a:solidFill>
        </p:grpSpPr>
        <p:sp>
          <p:nvSpPr>
            <p:cNvPr id="32" name="矩形 31"/>
            <p:cNvSpPr/>
            <p:nvPr/>
          </p:nvSpPr>
          <p:spPr>
            <a:xfrm>
              <a:off x="11137900" y="860547"/>
              <a:ext cx="1054100" cy="106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33" name="矩形 32"/>
            <p:cNvSpPr/>
            <p:nvPr/>
          </p:nvSpPr>
          <p:spPr>
            <a:xfrm>
              <a:off x="11137900" y="1073256"/>
              <a:ext cx="1054100" cy="106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34" name="矩形 33"/>
            <p:cNvSpPr/>
            <p:nvPr/>
          </p:nvSpPr>
          <p:spPr>
            <a:xfrm>
              <a:off x="11137900" y="1285966"/>
              <a:ext cx="1054100" cy="106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35" name="矩形 34"/>
            <p:cNvSpPr/>
            <p:nvPr/>
          </p:nvSpPr>
          <p:spPr>
            <a:xfrm>
              <a:off x="11137900" y="1498676"/>
              <a:ext cx="1054100" cy="106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grpSp>
      <p:sp>
        <p:nvSpPr>
          <p:cNvPr id="3" name="TextBox 2">
            <a:extLst>
              <a:ext uri="{FF2B5EF4-FFF2-40B4-BE49-F238E27FC236}">
                <a16:creationId xmlns:a16="http://schemas.microsoft.com/office/drawing/2014/main" id="{5A9907B2-A90A-4C3D-A9D4-FD236A5394F5}"/>
              </a:ext>
            </a:extLst>
          </p:cNvPr>
          <p:cNvSpPr txBox="1"/>
          <p:nvPr/>
        </p:nvSpPr>
        <p:spPr>
          <a:xfrm>
            <a:off x="6989676" y="2157162"/>
            <a:ext cx="5315803" cy="3231654"/>
          </a:xfrm>
          <a:prstGeom prst="rect">
            <a:avLst/>
          </a:prstGeom>
          <a:noFill/>
        </p:spPr>
        <p:txBody>
          <a:bodyPr wrap="square" rtlCol="0">
            <a:spAutoFit/>
          </a:bodyPr>
          <a:lstStyle/>
          <a:p>
            <a:pPr>
              <a:spcBef>
                <a:spcPts val="1200"/>
              </a:spcBef>
              <a:spcAft>
                <a:spcPts val="1200"/>
              </a:spcAft>
            </a:pPr>
            <a:r>
              <a:rPr lang="en-US" sz="2400" dirty="0">
                <a:latin typeface="微软雅黑 Light" panose="020B0502040204020203" pitchFamily="34" charset="-122"/>
                <a:ea typeface="微软雅黑 Light" panose="020B0502040204020203" pitchFamily="34" charset="-122"/>
              </a:rPr>
              <a:t>E.G.</a:t>
            </a:r>
          </a:p>
          <a:p>
            <a:pPr>
              <a:spcBef>
                <a:spcPts val="1200"/>
              </a:spcBef>
              <a:spcAft>
                <a:spcPts val="1200"/>
              </a:spcAft>
            </a:pPr>
            <a:r>
              <a:rPr lang="en-US" sz="2400" dirty="0">
                <a:latin typeface="微软雅黑 Light" panose="020B0502040204020203" pitchFamily="34" charset="-122"/>
                <a:ea typeface="微软雅黑 Light" panose="020B0502040204020203" pitchFamily="34" charset="-122"/>
              </a:rPr>
              <a:t>Attrition: Yes-2, No-1</a:t>
            </a:r>
          </a:p>
          <a:p>
            <a:pPr>
              <a:spcBef>
                <a:spcPts val="1200"/>
              </a:spcBef>
              <a:spcAft>
                <a:spcPts val="1200"/>
              </a:spcAft>
            </a:pPr>
            <a:r>
              <a:rPr lang="en-US" sz="2400" dirty="0">
                <a:latin typeface="微软雅黑 Light" panose="020B0502040204020203" pitchFamily="34" charset="-122"/>
                <a:ea typeface="微软雅黑 Light" panose="020B0502040204020203" pitchFamily="34" charset="-122"/>
              </a:rPr>
              <a:t>Business Travel: Travel-Rarely-3, Travel-Frequently-2, Non-Travel-1</a:t>
            </a:r>
          </a:p>
          <a:p>
            <a:pPr>
              <a:spcBef>
                <a:spcPts val="1200"/>
              </a:spcBef>
              <a:spcAft>
                <a:spcPts val="1200"/>
              </a:spcAft>
            </a:pPr>
            <a:r>
              <a:rPr lang="en-US" sz="2400" dirty="0">
                <a:latin typeface="微软雅黑 Light" panose="020B0502040204020203" pitchFamily="34" charset="-122"/>
                <a:ea typeface="微软雅黑 Light" panose="020B0502040204020203" pitchFamily="34" charset="-122"/>
              </a:rPr>
              <a:t>Department:Sales-3, Research &amp; Development-2, Human Resources-1</a:t>
            </a:r>
          </a:p>
        </p:txBody>
      </p:sp>
    </p:spTree>
    <p:extLst>
      <p:ext uri="{BB962C8B-B14F-4D97-AF65-F5344CB8AC3E}">
        <p14:creationId xmlns:p14="http://schemas.microsoft.com/office/powerpoint/2010/main" val="29794944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6260092" y="3281067"/>
            <a:ext cx="3676661" cy="461665"/>
          </a:xfrm>
          <a:prstGeom prst="rect">
            <a:avLst/>
          </a:prstGeom>
          <a:noFill/>
        </p:spPr>
        <p:txBody>
          <a:bodyPr wrap="square" rtlCol="0">
            <a:spAutoFit/>
          </a:bodyPr>
          <a:lstStyle/>
          <a:p>
            <a:r>
              <a:rPr lang="en-US" altLang="zh-CN" sz="2400" i="1" dirty="0">
                <a:latin typeface="微软雅黑 Light" panose="020B0502040204020203" pitchFamily="34" charset="-122"/>
                <a:ea typeface="微软雅黑 Light" panose="020B0502040204020203" pitchFamily="34" charset="-122"/>
              </a:rPr>
              <a:t>Correlation matrix</a:t>
            </a:r>
          </a:p>
        </p:txBody>
      </p:sp>
      <p:sp>
        <p:nvSpPr>
          <p:cNvPr id="22" name="分点上正文"/>
          <p:cNvSpPr/>
          <p:nvPr/>
        </p:nvSpPr>
        <p:spPr>
          <a:xfrm>
            <a:off x="6169057" y="2343959"/>
            <a:ext cx="6019283" cy="707886"/>
          </a:xfrm>
          <a:prstGeom prst="rect">
            <a:avLst/>
          </a:prstGeom>
        </p:spPr>
        <p:txBody>
          <a:bodyPr wrap="square">
            <a:spAutoFit/>
          </a:bodyPr>
          <a:lstStyle/>
          <a:p>
            <a:r>
              <a:rPr lang="en-GB" altLang="zh-CN" sz="2000" kern="0" dirty="0">
                <a:solidFill>
                  <a:schemeClr val="tx1">
                    <a:lumMod val="50000"/>
                    <a:lumOff val="50000"/>
                  </a:schemeClr>
                </a:solidFill>
                <a:latin typeface="微软雅黑 Light" panose="020B0502040204020203" pitchFamily="34" charset="-122"/>
                <a:ea typeface="微软雅黑 Light" panose="020B0502040204020203" pitchFamily="34" charset="-122"/>
              </a:rPr>
              <a:t>Identify zero-variance columns (Over18 and </a:t>
            </a:r>
            <a:r>
              <a:rPr lang="en-US" sz="2000" kern="0" dirty="0" err="1">
                <a:solidFill>
                  <a:schemeClr val="tx1">
                    <a:lumMod val="50000"/>
                    <a:lumOff val="50000"/>
                  </a:schemeClr>
                </a:solidFill>
                <a:latin typeface="微软雅黑 Light" panose="020B0502040204020203" pitchFamily="34" charset="-122"/>
                <a:ea typeface="微软雅黑 Light" panose="020B0502040204020203" pitchFamily="34" charset="-122"/>
              </a:rPr>
              <a:t>StandardHours</a:t>
            </a:r>
            <a:r>
              <a:rPr lang="en-US" sz="2000" kern="0" dirty="0">
                <a:solidFill>
                  <a:schemeClr val="tx1">
                    <a:lumMod val="50000"/>
                    <a:lumOff val="50000"/>
                  </a:schemeClr>
                </a:solidFill>
                <a:latin typeface="微软雅黑 Light" panose="020B0502040204020203" pitchFamily="34" charset="-122"/>
                <a:ea typeface="微软雅黑 Light" panose="020B0502040204020203" pitchFamily="34" charset="-122"/>
              </a:rPr>
              <a:t>)</a:t>
            </a:r>
            <a:r>
              <a:rPr lang="en-GB" altLang="zh-CN" sz="2000" kern="0" dirty="0">
                <a:solidFill>
                  <a:schemeClr val="tx1">
                    <a:lumMod val="50000"/>
                    <a:lumOff val="50000"/>
                  </a:schemeClr>
                </a:solidFill>
                <a:latin typeface="微软雅黑 Light" panose="020B0502040204020203" pitchFamily="34" charset="-122"/>
                <a:ea typeface="微软雅黑 Light" panose="020B0502040204020203" pitchFamily="34" charset="-122"/>
              </a:rPr>
              <a:t>, then remove them.</a:t>
            </a:r>
          </a:p>
        </p:txBody>
      </p:sp>
      <p:sp>
        <p:nvSpPr>
          <p:cNvPr id="39" name="矩形 38"/>
          <p:cNvSpPr/>
          <p:nvPr/>
        </p:nvSpPr>
        <p:spPr>
          <a:xfrm>
            <a:off x="6169058" y="1409765"/>
            <a:ext cx="5042423" cy="584775"/>
          </a:xfrm>
          <a:prstGeom prst="rect">
            <a:avLst/>
          </a:prstGeom>
        </p:spPr>
        <p:txBody>
          <a:bodyPr wrap="square">
            <a:spAutoFit/>
          </a:bodyPr>
          <a:lstStyle/>
          <a:p>
            <a:r>
              <a:rPr lang="en-US" altLang="zh-CN" sz="3200" b="1" kern="0" dirty="0">
                <a:latin typeface="微软雅黑 Light" panose="020B0502040204020203" pitchFamily="34" charset="-122"/>
                <a:ea typeface="微软雅黑 Light" panose="020B0502040204020203" pitchFamily="34" charset="-122"/>
                <a:cs typeface="Arial Unicode MS" pitchFamily="34" charset="-122"/>
              </a:rPr>
              <a:t>Exploratory </a:t>
            </a:r>
            <a:r>
              <a:rPr lang="en-US" altLang="zh-CN" sz="3200" b="1" kern="0" dirty="0">
                <a:solidFill>
                  <a:srgbClr val="FF0000"/>
                </a:solidFill>
                <a:latin typeface="微软雅黑 Light" panose="020B0502040204020203" pitchFamily="34" charset="-122"/>
                <a:ea typeface="微软雅黑 Light" panose="020B0502040204020203" pitchFamily="34" charset="-122"/>
                <a:cs typeface="Arial Unicode MS" pitchFamily="34" charset="-122"/>
              </a:rPr>
              <a:t>Data</a:t>
            </a:r>
            <a:r>
              <a:rPr lang="en-US" altLang="zh-CN" sz="3200" b="1" kern="0" dirty="0">
                <a:latin typeface="微软雅黑 Light" panose="020B0502040204020203" pitchFamily="34" charset="-122"/>
                <a:ea typeface="微软雅黑 Light" panose="020B0502040204020203" pitchFamily="34" charset="-122"/>
                <a:cs typeface="Arial Unicode MS" pitchFamily="34" charset="-122"/>
              </a:rPr>
              <a:t> Analysis</a:t>
            </a:r>
            <a:endParaRPr lang="zh-CN" altLang="en-US" sz="3200" b="1" dirty="0">
              <a:latin typeface="微软雅黑 Light" panose="020B0502040204020203" pitchFamily="34" charset="-122"/>
              <a:ea typeface="微软雅黑 Light" panose="020B0502040204020203" pitchFamily="34" charset="-122"/>
            </a:endParaRPr>
          </a:p>
        </p:txBody>
      </p:sp>
      <p:sp>
        <p:nvSpPr>
          <p:cNvPr id="46" name="任意多边形: 形状 45"/>
          <p:cNvSpPr/>
          <p:nvPr/>
        </p:nvSpPr>
        <p:spPr>
          <a:xfrm>
            <a:off x="6004966" y="491667"/>
            <a:ext cx="457594" cy="507719"/>
          </a:xfrm>
          <a:custGeom>
            <a:avLst/>
            <a:gdLst/>
            <a:ahLst/>
            <a:cxnLst/>
            <a:rect l="l" t="t" r="r" b="b"/>
            <a:pathLst>
              <a:path w="714327" h="792575">
                <a:moveTo>
                  <a:pt x="661321" y="0"/>
                </a:moveTo>
                <a:lnTo>
                  <a:pt x="714327" y="85820"/>
                </a:lnTo>
                <a:cubicBezTo>
                  <a:pt x="584756" y="149764"/>
                  <a:pt x="519970" y="296164"/>
                  <a:pt x="519970" y="525018"/>
                </a:cubicBezTo>
                <a:lnTo>
                  <a:pt x="666369" y="525018"/>
                </a:lnTo>
                <a:lnTo>
                  <a:pt x="666369" y="792575"/>
                </a:lnTo>
                <a:lnTo>
                  <a:pt x="403860" y="792575"/>
                </a:lnTo>
                <a:lnTo>
                  <a:pt x="403860" y="545211"/>
                </a:lnTo>
                <a:cubicBezTo>
                  <a:pt x="403860" y="425735"/>
                  <a:pt x="426156" y="315515"/>
                  <a:pt x="470749" y="214550"/>
                </a:cubicBezTo>
                <a:cubicBezTo>
                  <a:pt x="515342" y="113585"/>
                  <a:pt x="578866" y="42068"/>
                  <a:pt x="661321" y="0"/>
                </a:cubicBezTo>
                <a:close/>
                <a:moveTo>
                  <a:pt x="257461" y="0"/>
                </a:moveTo>
                <a:lnTo>
                  <a:pt x="310467" y="85820"/>
                </a:lnTo>
                <a:cubicBezTo>
                  <a:pt x="180896" y="149764"/>
                  <a:pt x="116110" y="296164"/>
                  <a:pt x="116110" y="525018"/>
                </a:cubicBezTo>
                <a:lnTo>
                  <a:pt x="262509" y="525018"/>
                </a:lnTo>
                <a:lnTo>
                  <a:pt x="262509" y="792575"/>
                </a:lnTo>
                <a:lnTo>
                  <a:pt x="0" y="792575"/>
                </a:lnTo>
                <a:lnTo>
                  <a:pt x="0" y="545211"/>
                </a:lnTo>
                <a:cubicBezTo>
                  <a:pt x="0" y="425735"/>
                  <a:pt x="22296" y="315515"/>
                  <a:pt x="66889" y="214550"/>
                </a:cubicBezTo>
                <a:cubicBezTo>
                  <a:pt x="111482" y="113585"/>
                  <a:pt x="175006" y="42068"/>
                  <a:pt x="257461"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任意多边形: 形状 48"/>
          <p:cNvSpPr/>
          <p:nvPr/>
        </p:nvSpPr>
        <p:spPr>
          <a:xfrm rot="10800000">
            <a:off x="11240660" y="5666325"/>
            <a:ext cx="457594" cy="507719"/>
          </a:xfrm>
          <a:custGeom>
            <a:avLst/>
            <a:gdLst/>
            <a:ahLst/>
            <a:cxnLst/>
            <a:rect l="l" t="t" r="r" b="b"/>
            <a:pathLst>
              <a:path w="714327" h="792575">
                <a:moveTo>
                  <a:pt x="661321" y="0"/>
                </a:moveTo>
                <a:lnTo>
                  <a:pt x="714327" y="85820"/>
                </a:lnTo>
                <a:cubicBezTo>
                  <a:pt x="584756" y="149764"/>
                  <a:pt x="519970" y="296164"/>
                  <a:pt x="519970" y="525018"/>
                </a:cubicBezTo>
                <a:lnTo>
                  <a:pt x="666369" y="525018"/>
                </a:lnTo>
                <a:lnTo>
                  <a:pt x="666369" y="792575"/>
                </a:lnTo>
                <a:lnTo>
                  <a:pt x="403860" y="792575"/>
                </a:lnTo>
                <a:lnTo>
                  <a:pt x="403860" y="545211"/>
                </a:lnTo>
                <a:cubicBezTo>
                  <a:pt x="403860" y="425735"/>
                  <a:pt x="426156" y="315515"/>
                  <a:pt x="470749" y="214550"/>
                </a:cubicBezTo>
                <a:cubicBezTo>
                  <a:pt x="515342" y="113585"/>
                  <a:pt x="578866" y="42068"/>
                  <a:pt x="661321" y="0"/>
                </a:cubicBezTo>
                <a:close/>
                <a:moveTo>
                  <a:pt x="257461" y="0"/>
                </a:moveTo>
                <a:lnTo>
                  <a:pt x="310467" y="85820"/>
                </a:lnTo>
                <a:cubicBezTo>
                  <a:pt x="180896" y="149764"/>
                  <a:pt x="116110" y="296164"/>
                  <a:pt x="116110" y="525018"/>
                </a:cubicBezTo>
                <a:lnTo>
                  <a:pt x="262509" y="525018"/>
                </a:lnTo>
                <a:lnTo>
                  <a:pt x="262509" y="792575"/>
                </a:lnTo>
                <a:lnTo>
                  <a:pt x="0" y="792575"/>
                </a:lnTo>
                <a:lnTo>
                  <a:pt x="0" y="545211"/>
                </a:lnTo>
                <a:cubicBezTo>
                  <a:pt x="0" y="425735"/>
                  <a:pt x="22296" y="315515"/>
                  <a:pt x="66889" y="214550"/>
                </a:cubicBezTo>
                <a:cubicBezTo>
                  <a:pt x="111482" y="113585"/>
                  <a:pt x="175006" y="42068"/>
                  <a:pt x="257461"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Picture 3">
            <a:extLst>
              <a:ext uri="{FF2B5EF4-FFF2-40B4-BE49-F238E27FC236}">
                <a16:creationId xmlns:a16="http://schemas.microsoft.com/office/drawing/2014/main" id="{29653E90-F981-4209-B268-DB886C77C1BA}"/>
              </a:ext>
            </a:extLst>
          </p:cNvPr>
          <p:cNvPicPr>
            <a:picLocks noChangeAspect="1"/>
          </p:cNvPicPr>
          <p:nvPr/>
        </p:nvPicPr>
        <p:blipFill rotWithShape="1">
          <a:blip r:embed="rId2">
            <a:extLst>
              <a:ext uri="{28A0092B-C50C-407E-A947-70E740481C1C}">
                <a14:useLocalDpi xmlns:a14="http://schemas.microsoft.com/office/drawing/2010/main" val="0"/>
              </a:ext>
            </a:extLst>
          </a:blip>
          <a:srcRect l="16812" t="20266"/>
          <a:stretch/>
        </p:blipFill>
        <p:spPr>
          <a:xfrm>
            <a:off x="638709" y="339813"/>
            <a:ext cx="5150768" cy="4936921"/>
          </a:xfrm>
          <a:prstGeom prst="rect">
            <a:avLst/>
          </a:prstGeom>
        </p:spPr>
      </p:pic>
      <p:grpSp>
        <p:nvGrpSpPr>
          <p:cNvPr id="50" name="组合 49"/>
          <p:cNvGrpSpPr/>
          <p:nvPr/>
        </p:nvGrpSpPr>
        <p:grpSpPr>
          <a:xfrm>
            <a:off x="2515501" y="5231330"/>
            <a:ext cx="942714" cy="942714"/>
            <a:chOff x="-2177143" y="2481943"/>
            <a:chExt cx="2409372" cy="2409372"/>
          </a:xfrm>
        </p:grpSpPr>
        <p:grpSp>
          <p:nvGrpSpPr>
            <p:cNvPr id="51" name="组合 50"/>
            <p:cNvGrpSpPr/>
            <p:nvPr/>
          </p:nvGrpSpPr>
          <p:grpSpPr>
            <a:xfrm>
              <a:off x="-1797957" y="3108779"/>
              <a:ext cx="1651000" cy="1155700"/>
              <a:chOff x="2755900" y="4096931"/>
              <a:chExt cx="1651000" cy="1155700"/>
            </a:xfrm>
            <a:solidFill>
              <a:schemeClr val="bg1">
                <a:lumMod val="95000"/>
              </a:schemeClr>
            </a:solidFill>
          </p:grpSpPr>
          <p:sp>
            <p:nvSpPr>
              <p:cNvPr id="53" name="矩形 52"/>
              <p:cNvSpPr/>
              <p:nvPr/>
            </p:nvSpPr>
            <p:spPr>
              <a:xfrm>
                <a:off x="2755900" y="4491679"/>
                <a:ext cx="1150046" cy="366204"/>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箭头: V 形 53"/>
              <p:cNvSpPr/>
              <p:nvPr/>
            </p:nvSpPr>
            <p:spPr>
              <a:xfrm>
                <a:off x="3251200" y="4096931"/>
                <a:ext cx="1155700" cy="1155700"/>
              </a:xfrm>
              <a:prstGeom prst="chevron">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52" name="椭圆 51"/>
            <p:cNvSpPr/>
            <p:nvPr/>
          </p:nvSpPr>
          <p:spPr>
            <a:xfrm>
              <a:off x="-2177143" y="2481943"/>
              <a:ext cx="2409372" cy="2409372"/>
            </a:xfrm>
            <a:prstGeom prst="ellipse">
              <a:avLst/>
            </a:prstGeom>
            <a:noFill/>
            <a:ln w="152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TextBox 4">
            <a:extLst>
              <a:ext uri="{FF2B5EF4-FFF2-40B4-BE49-F238E27FC236}">
                <a16:creationId xmlns:a16="http://schemas.microsoft.com/office/drawing/2014/main" id="{55F3D9F0-6C40-48AD-9DEB-F9C1768FD218}"/>
              </a:ext>
            </a:extLst>
          </p:cNvPr>
          <p:cNvSpPr txBox="1"/>
          <p:nvPr/>
        </p:nvSpPr>
        <p:spPr>
          <a:xfrm>
            <a:off x="6169058" y="3952748"/>
            <a:ext cx="6019282" cy="1554272"/>
          </a:xfrm>
          <a:prstGeom prst="rect">
            <a:avLst/>
          </a:prstGeom>
          <a:noFill/>
        </p:spPr>
        <p:txBody>
          <a:bodyPr wrap="square" rtlCol="0">
            <a:spAutoFit/>
          </a:bodyPr>
          <a:lstStyle/>
          <a:p>
            <a:pPr>
              <a:spcBef>
                <a:spcPts val="600"/>
              </a:spcBef>
            </a:pPr>
            <a:r>
              <a:rPr lang="en-US" sz="2000" kern="0" dirty="0">
                <a:solidFill>
                  <a:schemeClr val="tx1">
                    <a:lumMod val="50000"/>
                    <a:lumOff val="50000"/>
                  </a:schemeClr>
                </a:solidFill>
                <a:latin typeface="微软雅黑 Light" panose="020B0502040204020203" pitchFamily="34" charset="-122"/>
                <a:ea typeface="微软雅黑 Light" panose="020B0502040204020203" pitchFamily="34" charset="-122"/>
              </a:rPr>
              <a:t>Age – </a:t>
            </a:r>
            <a:r>
              <a:rPr lang="en-US" sz="2000" kern="0" dirty="0" err="1">
                <a:solidFill>
                  <a:schemeClr val="tx1">
                    <a:lumMod val="50000"/>
                    <a:lumOff val="50000"/>
                  </a:schemeClr>
                </a:solidFill>
                <a:latin typeface="微软雅黑 Light" panose="020B0502040204020203" pitchFamily="34" charset="-122"/>
                <a:ea typeface="微软雅黑 Light" panose="020B0502040204020203" pitchFamily="34" charset="-122"/>
              </a:rPr>
              <a:t>TotalWorkingYears</a:t>
            </a:r>
            <a:endParaRPr lang="en-US" sz="2000" kern="0" dirty="0">
              <a:solidFill>
                <a:schemeClr val="tx1">
                  <a:lumMod val="50000"/>
                  <a:lumOff val="50000"/>
                </a:schemeClr>
              </a:solidFill>
              <a:latin typeface="微软雅黑 Light" panose="020B0502040204020203" pitchFamily="34" charset="-122"/>
              <a:ea typeface="微软雅黑 Light" panose="020B0502040204020203" pitchFamily="34" charset="-122"/>
            </a:endParaRPr>
          </a:p>
          <a:p>
            <a:pPr>
              <a:spcBef>
                <a:spcPts val="600"/>
              </a:spcBef>
            </a:pPr>
            <a:r>
              <a:rPr lang="en-US" sz="2000" kern="0" dirty="0" err="1">
                <a:solidFill>
                  <a:schemeClr val="tx1">
                    <a:lumMod val="50000"/>
                    <a:lumOff val="50000"/>
                  </a:schemeClr>
                </a:solidFill>
                <a:latin typeface="微软雅黑 Light" panose="020B0502040204020203" pitchFamily="34" charset="-122"/>
                <a:ea typeface="微软雅黑 Light" panose="020B0502040204020203" pitchFamily="34" charset="-122"/>
              </a:rPr>
              <a:t>TotalWorkingYears</a:t>
            </a:r>
            <a:r>
              <a:rPr lang="en-US" sz="2000" kern="0" dirty="0">
                <a:solidFill>
                  <a:schemeClr val="tx1">
                    <a:lumMod val="50000"/>
                    <a:lumOff val="50000"/>
                  </a:schemeClr>
                </a:solidFill>
                <a:latin typeface="微软雅黑 Light" panose="020B0502040204020203" pitchFamily="34" charset="-122"/>
                <a:ea typeface="微软雅黑 Light" panose="020B0502040204020203" pitchFamily="34" charset="-122"/>
              </a:rPr>
              <a:t> – </a:t>
            </a:r>
            <a:r>
              <a:rPr lang="en-US" sz="2000" kern="0" dirty="0" err="1">
                <a:solidFill>
                  <a:schemeClr val="tx1">
                    <a:lumMod val="50000"/>
                    <a:lumOff val="50000"/>
                  </a:schemeClr>
                </a:solidFill>
                <a:latin typeface="微软雅黑 Light" panose="020B0502040204020203" pitchFamily="34" charset="-122"/>
                <a:ea typeface="微软雅黑 Light" panose="020B0502040204020203" pitchFamily="34" charset="-122"/>
              </a:rPr>
              <a:t>MonthlyIncome</a:t>
            </a:r>
            <a:endParaRPr lang="en-US" sz="2000" kern="0" dirty="0">
              <a:solidFill>
                <a:schemeClr val="tx1">
                  <a:lumMod val="50000"/>
                  <a:lumOff val="50000"/>
                </a:schemeClr>
              </a:solidFill>
              <a:latin typeface="微软雅黑 Light" panose="020B0502040204020203" pitchFamily="34" charset="-122"/>
              <a:ea typeface="微软雅黑 Light" panose="020B0502040204020203" pitchFamily="34" charset="-122"/>
            </a:endParaRPr>
          </a:p>
          <a:p>
            <a:pPr>
              <a:spcBef>
                <a:spcPts val="600"/>
              </a:spcBef>
            </a:pPr>
            <a:r>
              <a:rPr lang="en-US" sz="2000" kern="0" dirty="0" err="1">
                <a:solidFill>
                  <a:schemeClr val="tx1">
                    <a:lumMod val="50000"/>
                    <a:lumOff val="50000"/>
                  </a:schemeClr>
                </a:solidFill>
                <a:latin typeface="微软雅黑 Light" panose="020B0502040204020203" pitchFamily="34" charset="-122"/>
                <a:ea typeface="微软雅黑 Light" panose="020B0502040204020203" pitchFamily="34" charset="-122"/>
              </a:rPr>
              <a:t>YearsWithCurrManager</a:t>
            </a:r>
            <a:r>
              <a:rPr lang="en-US" sz="2000" kern="0" dirty="0">
                <a:solidFill>
                  <a:schemeClr val="tx1">
                    <a:lumMod val="50000"/>
                    <a:lumOff val="50000"/>
                  </a:schemeClr>
                </a:solidFill>
                <a:latin typeface="微软雅黑 Light" panose="020B0502040204020203" pitchFamily="34" charset="-122"/>
                <a:ea typeface="微软雅黑 Light" panose="020B0502040204020203" pitchFamily="34" charset="-122"/>
              </a:rPr>
              <a:t> – </a:t>
            </a:r>
            <a:r>
              <a:rPr lang="en-US" sz="2000" kern="0" dirty="0" err="1">
                <a:solidFill>
                  <a:schemeClr val="tx1">
                    <a:lumMod val="50000"/>
                    <a:lumOff val="50000"/>
                  </a:schemeClr>
                </a:solidFill>
                <a:latin typeface="微软雅黑 Light" panose="020B0502040204020203" pitchFamily="34" charset="-122"/>
                <a:ea typeface="微软雅黑 Light" panose="020B0502040204020203" pitchFamily="34" charset="-122"/>
              </a:rPr>
              <a:t>YearsAtCompany</a:t>
            </a:r>
            <a:endParaRPr lang="en-US" sz="2000" kern="0" dirty="0">
              <a:solidFill>
                <a:schemeClr val="tx1">
                  <a:lumMod val="50000"/>
                  <a:lumOff val="50000"/>
                </a:schemeClr>
              </a:solidFill>
              <a:latin typeface="微软雅黑 Light" panose="020B0502040204020203" pitchFamily="34" charset="-122"/>
              <a:ea typeface="微软雅黑 Light" panose="020B0502040204020203" pitchFamily="34" charset="-122"/>
            </a:endParaRPr>
          </a:p>
          <a:p>
            <a:pPr>
              <a:spcBef>
                <a:spcPts val="600"/>
              </a:spcBef>
            </a:pPr>
            <a:r>
              <a:rPr lang="en-US" sz="2000" kern="0" dirty="0" err="1">
                <a:solidFill>
                  <a:schemeClr val="tx1">
                    <a:lumMod val="50000"/>
                    <a:lumOff val="50000"/>
                  </a:schemeClr>
                </a:solidFill>
                <a:latin typeface="微软雅黑 Light" panose="020B0502040204020203" pitchFamily="34" charset="-122"/>
                <a:ea typeface="微软雅黑 Light" panose="020B0502040204020203" pitchFamily="34" charset="-122"/>
              </a:rPr>
              <a:t>MonthlyIncome</a:t>
            </a:r>
            <a:r>
              <a:rPr lang="en-US" sz="2000" kern="0" dirty="0">
                <a:solidFill>
                  <a:schemeClr val="tx1">
                    <a:lumMod val="50000"/>
                    <a:lumOff val="50000"/>
                  </a:schemeClr>
                </a:solidFill>
                <a:latin typeface="微软雅黑 Light" panose="020B0502040204020203" pitchFamily="34" charset="-122"/>
                <a:ea typeface="微软雅黑 Light" panose="020B0502040204020203" pitchFamily="34" charset="-122"/>
              </a:rPr>
              <a:t> - </a:t>
            </a:r>
            <a:r>
              <a:rPr lang="en-US" sz="2000" kern="0" dirty="0" err="1">
                <a:solidFill>
                  <a:schemeClr val="tx1">
                    <a:lumMod val="50000"/>
                    <a:lumOff val="50000"/>
                  </a:schemeClr>
                </a:solidFill>
                <a:latin typeface="微软雅黑 Light" panose="020B0502040204020203" pitchFamily="34" charset="-122"/>
                <a:ea typeface="微软雅黑 Light" panose="020B0502040204020203" pitchFamily="34" charset="-122"/>
              </a:rPr>
              <a:t>JobLevel</a:t>
            </a:r>
            <a:endParaRPr lang="en-GB" altLang="zh-CN" sz="2000" kern="0" dirty="0">
              <a:solidFill>
                <a:schemeClr val="tx1">
                  <a:lumMod val="50000"/>
                  <a:lumOff val="50000"/>
                </a:schemeClr>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42527554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screenshot of a cell phone&#10;&#10;Description automatically generated">
            <a:extLst>
              <a:ext uri="{FF2B5EF4-FFF2-40B4-BE49-F238E27FC236}">
                <a16:creationId xmlns:a16="http://schemas.microsoft.com/office/drawing/2014/main" id="{A704A886-25B6-4C5D-9427-8E325871FF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4232" y="2413148"/>
            <a:ext cx="5178058" cy="3671355"/>
          </a:xfrm>
          <a:prstGeom prst="rect">
            <a:avLst/>
          </a:prstGeom>
        </p:spPr>
      </p:pic>
      <p:sp>
        <p:nvSpPr>
          <p:cNvPr id="2" name="文本框 1"/>
          <p:cNvSpPr txBox="1"/>
          <p:nvPr/>
        </p:nvSpPr>
        <p:spPr>
          <a:xfrm>
            <a:off x="2635819" y="357072"/>
            <a:ext cx="2850381" cy="1569660"/>
          </a:xfrm>
          <a:prstGeom prst="rect">
            <a:avLst/>
          </a:prstGeom>
          <a:noFill/>
        </p:spPr>
        <p:txBody>
          <a:bodyPr vert="horz" wrap="square" rtlCol="0">
            <a:spAutoFit/>
          </a:bodyPr>
          <a:lstStyle/>
          <a:p>
            <a:r>
              <a:rPr lang="en-US" altLang="zh-CN" sz="9600" dirty="0">
                <a:solidFill>
                  <a:srgbClr val="E5E9EF"/>
                </a:solidFill>
                <a:latin typeface="微软雅黑 Light" panose="020B0502040204020203" pitchFamily="34" charset="-122"/>
                <a:ea typeface="微软雅黑 Light" panose="020B0502040204020203" pitchFamily="34" charset="-122"/>
              </a:rPr>
              <a:t>PCA</a:t>
            </a:r>
            <a:endParaRPr lang="zh-CN" altLang="en-US" sz="9600" dirty="0">
              <a:solidFill>
                <a:srgbClr val="E5E9EF"/>
              </a:solidFill>
              <a:latin typeface="微软雅黑 Light" panose="020B0502040204020203" pitchFamily="34" charset="-122"/>
              <a:ea typeface="微软雅黑 Light" panose="020B0502040204020203" pitchFamily="34" charset="-122"/>
            </a:endParaRPr>
          </a:p>
        </p:txBody>
      </p:sp>
      <p:sp>
        <p:nvSpPr>
          <p:cNvPr id="3" name="矩形 2"/>
          <p:cNvSpPr/>
          <p:nvPr/>
        </p:nvSpPr>
        <p:spPr>
          <a:xfrm>
            <a:off x="5228905" y="849514"/>
            <a:ext cx="6963095" cy="584775"/>
          </a:xfrm>
          <a:prstGeom prst="rect">
            <a:avLst/>
          </a:prstGeom>
          <a:solidFill>
            <a:schemeClr val="bg1">
              <a:lumMod val="95000"/>
            </a:schemeClr>
          </a:solidFill>
        </p:spPr>
        <p:txBody>
          <a:bodyPr wrap="square">
            <a:spAutoFit/>
          </a:bodyPr>
          <a:lstStyle/>
          <a:p>
            <a:r>
              <a:rPr lang="en-US" altLang="zh-CN" sz="3200" kern="0" dirty="0">
                <a:latin typeface="微软雅黑 Light" panose="020B0502040204020203" pitchFamily="34" charset="-122"/>
                <a:ea typeface="微软雅黑 Light" panose="020B0502040204020203" pitchFamily="34" charset="-122"/>
                <a:cs typeface="Arial Unicode MS" pitchFamily="34" charset="-122"/>
              </a:rPr>
              <a:t>Dimension Reduction</a:t>
            </a:r>
            <a:endParaRPr lang="zh-CN" altLang="en-US" sz="3200" dirty="0">
              <a:latin typeface="微软雅黑 Light" panose="020B0502040204020203" pitchFamily="34" charset="-122"/>
              <a:ea typeface="微软雅黑 Light" panose="020B0502040204020203" pitchFamily="34" charset="-122"/>
            </a:endParaRPr>
          </a:p>
        </p:txBody>
      </p:sp>
      <p:sp>
        <p:nvSpPr>
          <p:cNvPr id="6" name="矩形 5"/>
          <p:cNvSpPr/>
          <p:nvPr/>
        </p:nvSpPr>
        <p:spPr>
          <a:xfrm>
            <a:off x="1373413" y="0"/>
            <a:ext cx="1055462" cy="1829895"/>
          </a:xfrm>
          <a:prstGeom prst="rect">
            <a:avLst/>
          </a:prstGeom>
          <a:solidFill>
            <a:srgbClr val="FF3F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1520144" y="953047"/>
            <a:ext cx="762000" cy="762000"/>
            <a:chOff x="2895600" y="953047"/>
            <a:chExt cx="762000" cy="762000"/>
          </a:xfrm>
        </p:grpSpPr>
        <p:sp>
          <p:nvSpPr>
            <p:cNvPr id="9" name="椭圆 8"/>
            <p:cNvSpPr/>
            <p:nvPr/>
          </p:nvSpPr>
          <p:spPr>
            <a:xfrm>
              <a:off x="2895600" y="953047"/>
              <a:ext cx="762000" cy="76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3048813" y="980104"/>
              <a:ext cx="455574" cy="707886"/>
            </a:xfrm>
            <a:prstGeom prst="rect">
              <a:avLst/>
            </a:prstGeom>
            <a:noFill/>
          </p:spPr>
          <p:txBody>
            <a:bodyPr wrap="none" rtlCol="0">
              <a:spAutoFit/>
            </a:bodyPr>
            <a:lstStyle/>
            <a:p>
              <a:r>
                <a:rPr lang="en-US" altLang="zh-CN" sz="4000" dirty="0">
                  <a:solidFill>
                    <a:srgbClr val="FF3F3F"/>
                  </a:solidFill>
                </a:rPr>
                <a:t>3</a:t>
              </a:r>
              <a:endParaRPr lang="zh-CN" altLang="en-US" sz="4000" dirty="0">
                <a:solidFill>
                  <a:srgbClr val="FF3F3F"/>
                </a:solidFill>
              </a:endParaRPr>
            </a:p>
          </p:txBody>
        </p:sp>
      </p:grpSp>
      <p:sp>
        <p:nvSpPr>
          <p:cNvPr id="12" name="椭圆 11"/>
          <p:cNvSpPr/>
          <p:nvPr/>
        </p:nvSpPr>
        <p:spPr>
          <a:xfrm>
            <a:off x="2524920" y="1318904"/>
            <a:ext cx="546100" cy="54610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207168" y="5420763"/>
            <a:ext cx="1041400" cy="104140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2740820" y="1558296"/>
            <a:ext cx="963442" cy="963442"/>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1">
            <a:extLst>
              <a:ext uri="{FF2B5EF4-FFF2-40B4-BE49-F238E27FC236}">
                <a16:creationId xmlns:a16="http://schemas.microsoft.com/office/drawing/2014/main" id="{72194571-7EF6-400E-81CF-443E950171B4}"/>
              </a:ext>
            </a:extLst>
          </p:cNvPr>
          <p:cNvSpPr txBox="1"/>
          <p:nvPr/>
        </p:nvSpPr>
        <p:spPr>
          <a:xfrm>
            <a:off x="572399" y="1839292"/>
            <a:ext cx="3353497" cy="523220"/>
          </a:xfrm>
          <a:prstGeom prst="rect">
            <a:avLst/>
          </a:prstGeom>
          <a:noFill/>
        </p:spPr>
        <p:txBody>
          <a:bodyPr wrap="square" rtlCol="0">
            <a:spAutoFit/>
          </a:bodyPr>
          <a:lstStyle/>
          <a:p>
            <a:r>
              <a:rPr lang="en-US" altLang="zh-CN" sz="2800" i="1" dirty="0">
                <a:latin typeface="微软雅黑 Light" panose="020B0502040204020203" pitchFamily="34" charset="-122"/>
                <a:ea typeface="微软雅黑 Light" panose="020B0502040204020203" pitchFamily="34" charset="-122"/>
              </a:rPr>
              <a:t>Data </a:t>
            </a:r>
            <a:r>
              <a:rPr lang="en-US" altLang="zh-CN" sz="2800" i="1" dirty="0">
                <a:solidFill>
                  <a:srgbClr val="FF0000"/>
                </a:solidFill>
                <a:latin typeface="微软雅黑 Light" panose="020B0502040204020203" pitchFamily="34" charset="-122"/>
                <a:ea typeface="微软雅黑 Light" panose="020B0502040204020203" pitchFamily="34" charset="-122"/>
              </a:rPr>
              <a:t>Normalization</a:t>
            </a:r>
          </a:p>
        </p:txBody>
      </p:sp>
      <p:sp>
        <p:nvSpPr>
          <p:cNvPr id="17" name="矩形 18">
            <a:extLst>
              <a:ext uri="{FF2B5EF4-FFF2-40B4-BE49-F238E27FC236}">
                <a16:creationId xmlns:a16="http://schemas.microsoft.com/office/drawing/2014/main" id="{10CBE0D0-EC33-42B0-9CB6-ABF235204450}"/>
              </a:ext>
            </a:extLst>
          </p:cNvPr>
          <p:cNvSpPr/>
          <p:nvPr/>
        </p:nvSpPr>
        <p:spPr>
          <a:xfrm>
            <a:off x="3950990" y="3920382"/>
            <a:ext cx="1277915" cy="369332"/>
          </a:xfrm>
          <a:prstGeom prst="rect">
            <a:avLst/>
          </a:prstGeom>
        </p:spPr>
        <p:txBody>
          <a:bodyPr wrap="none">
            <a:spAutoFit/>
          </a:bodyPr>
          <a:lstStyle/>
          <a:p>
            <a:pPr algn="ctr" hangingPunct="0"/>
            <a:r>
              <a:rPr lang="en-US" altLang="zh-CN" b="1" dirty="0">
                <a:solidFill>
                  <a:srgbClr val="FF3F3F"/>
                </a:solidFill>
                <a:latin typeface="微软雅黑" panose="020B0503020204020204" pitchFamily="34" charset="-122"/>
                <a:ea typeface="微软雅黑" panose="020B0503020204020204" pitchFamily="34" charset="-122"/>
                <a:sym typeface="Calibri"/>
              </a:rPr>
              <a:t>(15, 0.76)</a:t>
            </a:r>
            <a:endParaRPr lang="zh-CN" altLang="en-US" b="1" dirty="0">
              <a:solidFill>
                <a:srgbClr val="FF3F3F"/>
              </a:solidFill>
              <a:latin typeface="微软雅黑" panose="020B0503020204020204" pitchFamily="34" charset="-122"/>
              <a:ea typeface="微软雅黑" panose="020B0503020204020204" pitchFamily="34" charset="-122"/>
              <a:sym typeface="Calibri"/>
            </a:endParaRPr>
          </a:p>
        </p:txBody>
      </p:sp>
      <p:sp>
        <p:nvSpPr>
          <p:cNvPr id="5" name="TextBox 4">
            <a:extLst>
              <a:ext uri="{FF2B5EF4-FFF2-40B4-BE49-F238E27FC236}">
                <a16:creationId xmlns:a16="http://schemas.microsoft.com/office/drawing/2014/main" id="{5FE8BD37-91BE-407C-82DE-D2A017559FFE}"/>
              </a:ext>
            </a:extLst>
          </p:cNvPr>
          <p:cNvSpPr txBox="1"/>
          <p:nvPr/>
        </p:nvSpPr>
        <p:spPr>
          <a:xfrm>
            <a:off x="572399" y="2268322"/>
            <a:ext cx="5813491" cy="338554"/>
          </a:xfrm>
          <a:prstGeom prst="rect">
            <a:avLst/>
          </a:prstGeom>
          <a:noFill/>
        </p:spPr>
        <p:txBody>
          <a:bodyPr wrap="square" rtlCol="0">
            <a:spAutoFit/>
          </a:bodyPr>
          <a:lstStyle/>
          <a:p>
            <a:r>
              <a:rPr lang="en-US" sz="1600" dirty="0"/>
              <a:t>normalize &lt;- function(x) {return ((x - min(x)) / (max(x) - min(x)))}</a:t>
            </a:r>
          </a:p>
        </p:txBody>
      </p:sp>
      <p:pic>
        <p:nvPicPr>
          <p:cNvPr id="20" name="Picture 19" descr="A screenshot of a cell phone&#10;&#10;Description automatically generated">
            <a:extLst>
              <a:ext uri="{FF2B5EF4-FFF2-40B4-BE49-F238E27FC236}">
                <a16:creationId xmlns:a16="http://schemas.microsoft.com/office/drawing/2014/main" id="{7CD20C36-C862-411E-A046-3A6255A085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83830" y="2493179"/>
            <a:ext cx="4908129" cy="3479970"/>
          </a:xfrm>
          <a:prstGeom prst="rect">
            <a:avLst/>
          </a:prstGeom>
        </p:spPr>
      </p:pic>
    </p:spTree>
    <p:extLst>
      <p:ext uri="{BB962C8B-B14F-4D97-AF65-F5344CB8AC3E}">
        <p14:creationId xmlns:p14="http://schemas.microsoft.com/office/powerpoint/2010/main" val="34631210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148414" y="1762125"/>
            <a:ext cx="10354117" cy="1569660"/>
          </a:xfrm>
          <a:prstGeom prst="rect">
            <a:avLst/>
          </a:prstGeom>
          <a:noFill/>
        </p:spPr>
        <p:txBody>
          <a:bodyPr vert="horz" wrap="square" rtlCol="0">
            <a:spAutoFit/>
          </a:bodyPr>
          <a:lstStyle/>
          <a:p>
            <a:r>
              <a:rPr lang="en-US" altLang="zh-CN" sz="9600" dirty="0">
                <a:solidFill>
                  <a:schemeClr val="tx2">
                    <a:lumMod val="75000"/>
                  </a:schemeClr>
                </a:solidFill>
                <a:latin typeface="微软雅黑 Light" panose="020B0502040204020203" pitchFamily="34" charset="-122"/>
                <a:ea typeface="微软雅黑 Light" panose="020B0502040204020203" pitchFamily="34" charset="-122"/>
              </a:rPr>
              <a:t>Classification</a:t>
            </a:r>
            <a:endParaRPr lang="zh-CN" altLang="en-US" sz="9600" dirty="0">
              <a:solidFill>
                <a:schemeClr val="tx2">
                  <a:lumMod val="75000"/>
                </a:schemeClr>
              </a:solidFill>
              <a:latin typeface="微软雅黑 Light" panose="020B0502040204020203" pitchFamily="34" charset="-122"/>
              <a:ea typeface="微软雅黑 Light" panose="020B0502040204020203" pitchFamily="34" charset="-122"/>
            </a:endParaRPr>
          </a:p>
        </p:txBody>
      </p:sp>
      <p:sp>
        <p:nvSpPr>
          <p:cNvPr id="3" name="矩形 2"/>
          <p:cNvSpPr/>
          <p:nvPr/>
        </p:nvSpPr>
        <p:spPr>
          <a:xfrm>
            <a:off x="3027217" y="3910999"/>
            <a:ext cx="8431511" cy="461665"/>
          </a:xfrm>
          <a:prstGeom prst="rect">
            <a:avLst/>
          </a:prstGeom>
          <a:solidFill>
            <a:schemeClr val="bg1">
              <a:lumMod val="95000"/>
            </a:schemeClr>
          </a:solidFill>
        </p:spPr>
        <p:txBody>
          <a:bodyPr wrap="square">
            <a:spAutoFit/>
          </a:bodyPr>
          <a:lstStyle/>
          <a:p>
            <a:pPr algn="r"/>
            <a:r>
              <a:rPr lang="en-US" altLang="zh-CN" sz="2400" dirty="0">
                <a:latin typeface="微软雅黑 Light" panose="020B0502040204020203" pitchFamily="34" charset="-122"/>
                <a:ea typeface="微软雅黑 Light" panose="020B0502040204020203" pitchFamily="34" charset="-122"/>
              </a:rPr>
              <a:t>Logistic Regression Analysis</a:t>
            </a:r>
            <a:endParaRPr lang="zh-CN" altLang="en-US" sz="2400" dirty="0">
              <a:latin typeface="微软雅黑 Light" panose="020B0502040204020203" pitchFamily="34" charset="-122"/>
              <a:ea typeface="微软雅黑 Light" panose="020B0502040204020203" pitchFamily="34" charset="-122"/>
            </a:endParaRPr>
          </a:p>
        </p:txBody>
      </p:sp>
      <p:sp>
        <p:nvSpPr>
          <p:cNvPr id="6" name="矩形 5"/>
          <p:cNvSpPr/>
          <p:nvPr/>
        </p:nvSpPr>
        <p:spPr>
          <a:xfrm>
            <a:off x="1373413" y="0"/>
            <a:ext cx="1055462" cy="1829895"/>
          </a:xfrm>
          <a:prstGeom prst="rect">
            <a:avLst/>
          </a:prstGeom>
          <a:solidFill>
            <a:srgbClr val="FF3F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1520144" y="953047"/>
            <a:ext cx="762000" cy="762000"/>
            <a:chOff x="2895600" y="953047"/>
            <a:chExt cx="762000" cy="762000"/>
          </a:xfrm>
        </p:grpSpPr>
        <p:sp>
          <p:nvSpPr>
            <p:cNvPr id="9" name="椭圆 8"/>
            <p:cNvSpPr/>
            <p:nvPr/>
          </p:nvSpPr>
          <p:spPr>
            <a:xfrm>
              <a:off x="2895600" y="953047"/>
              <a:ext cx="762000" cy="76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3048813" y="980104"/>
              <a:ext cx="455574" cy="707886"/>
            </a:xfrm>
            <a:prstGeom prst="rect">
              <a:avLst/>
            </a:prstGeom>
            <a:noFill/>
          </p:spPr>
          <p:txBody>
            <a:bodyPr wrap="none" rtlCol="0">
              <a:spAutoFit/>
            </a:bodyPr>
            <a:lstStyle/>
            <a:p>
              <a:r>
                <a:rPr lang="en-US" altLang="zh-CN" sz="4000" dirty="0">
                  <a:solidFill>
                    <a:srgbClr val="FF3F3F"/>
                  </a:solidFill>
                </a:rPr>
                <a:t>4</a:t>
              </a:r>
              <a:endParaRPr lang="zh-CN" altLang="en-US" sz="4000" dirty="0">
                <a:solidFill>
                  <a:srgbClr val="FF3F3F"/>
                </a:solidFill>
              </a:endParaRPr>
            </a:p>
          </p:txBody>
        </p:sp>
      </p:grpSp>
      <p:sp>
        <p:nvSpPr>
          <p:cNvPr id="77" name="椭圆 76"/>
          <p:cNvSpPr/>
          <p:nvPr/>
        </p:nvSpPr>
        <p:spPr>
          <a:xfrm>
            <a:off x="2524920" y="1318904"/>
            <a:ext cx="546100" cy="54610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p:nvPr/>
        </p:nvSpPr>
        <p:spPr>
          <a:xfrm>
            <a:off x="-207168" y="5420763"/>
            <a:ext cx="1041400" cy="104140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p:cNvSpPr/>
          <p:nvPr/>
        </p:nvSpPr>
        <p:spPr>
          <a:xfrm>
            <a:off x="2740820" y="1558296"/>
            <a:ext cx="963442" cy="963442"/>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2">
            <a:extLst>
              <a:ext uri="{FF2B5EF4-FFF2-40B4-BE49-F238E27FC236}">
                <a16:creationId xmlns:a16="http://schemas.microsoft.com/office/drawing/2014/main" id="{AC39AAB5-67EA-4AF8-BCF2-0345D275955E}"/>
              </a:ext>
            </a:extLst>
          </p:cNvPr>
          <p:cNvSpPr/>
          <p:nvPr/>
        </p:nvSpPr>
        <p:spPr>
          <a:xfrm>
            <a:off x="3704262" y="4490213"/>
            <a:ext cx="7798269" cy="461665"/>
          </a:xfrm>
          <a:prstGeom prst="rect">
            <a:avLst/>
          </a:prstGeom>
          <a:solidFill>
            <a:schemeClr val="bg1">
              <a:lumMod val="95000"/>
            </a:schemeClr>
          </a:solidFill>
        </p:spPr>
        <p:txBody>
          <a:bodyPr wrap="square">
            <a:spAutoFit/>
          </a:bodyPr>
          <a:lstStyle/>
          <a:p>
            <a:pPr algn="r"/>
            <a:r>
              <a:rPr lang="en-US" altLang="zh-CN" sz="2400" dirty="0">
                <a:latin typeface="微软雅黑 Light" panose="020B0502040204020203" pitchFamily="34" charset="-122"/>
                <a:ea typeface="微软雅黑 Light" panose="020B0502040204020203" pitchFamily="34" charset="-122"/>
              </a:rPr>
              <a:t>K-nearest Neighbors Algorithm</a:t>
            </a:r>
            <a:endParaRPr lang="zh-CN" altLang="en-US" sz="2400" dirty="0">
              <a:latin typeface="微软雅黑 Light" panose="020B0502040204020203" pitchFamily="34" charset="-122"/>
              <a:ea typeface="微软雅黑 Light" panose="020B0502040204020203" pitchFamily="34" charset="-122"/>
            </a:endParaRPr>
          </a:p>
        </p:txBody>
      </p:sp>
      <p:sp>
        <p:nvSpPr>
          <p:cNvPr id="13" name="矩形 2">
            <a:extLst>
              <a:ext uri="{FF2B5EF4-FFF2-40B4-BE49-F238E27FC236}">
                <a16:creationId xmlns:a16="http://schemas.microsoft.com/office/drawing/2014/main" id="{47FEA5D9-254C-46F8-AC5D-8363E1CAEF7C}"/>
              </a:ext>
            </a:extLst>
          </p:cNvPr>
          <p:cNvSpPr/>
          <p:nvPr/>
        </p:nvSpPr>
        <p:spPr>
          <a:xfrm>
            <a:off x="4325605" y="5093910"/>
            <a:ext cx="7176926" cy="461665"/>
          </a:xfrm>
          <a:prstGeom prst="rect">
            <a:avLst/>
          </a:prstGeom>
          <a:solidFill>
            <a:schemeClr val="bg1">
              <a:lumMod val="95000"/>
            </a:schemeClr>
          </a:solidFill>
        </p:spPr>
        <p:txBody>
          <a:bodyPr wrap="square">
            <a:spAutoFit/>
          </a:bodyPr>
          <a:lstStyle/>
          <a:p>
            <a:pPr algn="r"/>
            <a:r>
              <a:rPr lang="en-US" altLang="zh-CN" sz="2400" dirty="0">
                <a:latin typeface="微软雅黑 Light" panose="020B0502040204020203" pitchFamily="34" charset="-122"/>
                <a:ea typeface="微软雅黑 Light" panose="020B0502040204020203" pitchFamily="34" charset="-122"/>
              </a:rPr>
              <a:t>Random Forest Analysis</a:t>
            </a:r>
            <a:endParaRPr lang="zh-CN" altLang="en-US" sz="2400" dirty="0">
              <a:latin typeface="微软雅黑 Light" panose="020B0502040204020203" pitchFamily="34" charset="-122"/>
              <a:ea typeface="微软雅黑 Light" panose="020B0502040204020203" pitchFamily="34" charset="-122"/>
            </a:endParaRPr>
          </a:p>
        </p:txBody>
      </p:sp>
      <p:sp>
        <p:nvSpPr>
          <p:cNvPr id="14" name="矩形 2">
            <a:extLst>
              <a:ext uri="{FF2B5EF4-FFF2-40B4-BE49-F238E27FC236}">
                <a16:creationId xmlns:a16="http://schemas.microsoft.com/office/drawing/2014/main" id="{42529DBB-A34F-4578-949D-D948FC88A5A7}"/>
              </a:ext>
            </a:extLst>
          </p:cNvPr>
          <p:cNvSpPr/>
          <p:nvPr/>
        </p:nvSpPr>
        <p:spPr>
          <a:xfrm>
            <a:off x="2481117" y="3331785"/>
            <a:ext cx="8977611" cy="461665"/>
          </a:xfrm>
          <a:prstGeom prst="rect">
            <a:avLst/>
          </a:prstGeom>
          <a:solidFill>
            <a:schemeClr val="bg1">
              <a:lumMod val="95000"/>
            </a:schemeClr>
          </a:solidFill>
        </p:spPr>
        <p:txBody>
          <a:bodyPr wrap="square">
            <a:spAutoFit/>
          </a:bodyPr>
          <a:lstStyle/>
          <a:p>
            <a:pPr algn="r"/>
            <a:r>
              <a:rPr lang="en-US" altLang="zh-CN" sz="2400" dirty="0">
                <a:latin typeface="微软雅黑 Light" panose="020B0502040204020203" pitchFamily="34" charset="-122"/>
                <a:ea typeface="微软雅黑 Light" panose="020B0502040204020203" pitchFamily="34" charset="-122"/>
              </a:rPr>
              <a:t>Linear Discriminant Analysis</a:t>
            </a:r>
            <a:endParaRPr lang="zh-CN" altLang="en-US" sz="2400" dirty="0">
              <a:latin typeface="微软雅黑 Light" panose="020B0502040204020203" pitchFamily="34" charset="-122"/>
              <a:ea typeface="微软雅黑 Light" panose="020B0502040204020203" pitchFamily="34" charset="-122"/>
            </a:endParaRPr>
          </a:p>
        </p:txBody>
      </p:sp>
      <p:sp>
        <p:nvSpPr>
          <p:cNvPr id="15" name="矩形 2">
            <a:extLst>
              <a:ext uri="{FF2B5EF4-FFF2-40B4-BE49-F238E27FC236}">
                <a16:creationId xmlns:a16="http://schemas.microsoft.com/office/drawing/2014/main" id="{0BB1C10F-F946-4F18-831D-E85B95DBE1DC}"/>
              </a:ext>
            </a:extLst>
          </p:cNvPr>
          <p:cNvSpPr/>
          <p:nvPr/>
        </p:nvSpPr>
        <p:spPr>
          <a:xfrm>
            <a:off x="1231064" y="5778063"/>
            <a:ext cx="7176926" cy="830997"/>
          </a:xfrm>
          <a:prstGeom prst="rect">
            <a:avLst/>
          </a:prstGeom>
          <a:solidFill>
            <a:schemeClr val="bg1">
              <a:lumMod val="95000"/>
            </a:schemeClr>
          </a:solidFill>
        </p:spPr>
        <p:txBody>
          <a:bodyPr wrap="square">
            <a:spAutoFit/>
          </a:bodyPr>
          <a:lstStyle/>
          <a:p>
            <a:r>
              <a:rPr lang="en-US" altLang="zh-CN" sz="2400" b="1" dirty="0">
                <a:latin typeface="微软雅黑 Light" panose="020B0502040204020203" pitchFamily="34" charset="-122"/>
                <a:ea typeface="微软雅黑 Light" panose="020B0502040204020203" pitchFamily="34" charset="-122"/>
              </a:rPr>
              <a:t>K-fold Cross-Validation</a:t>
            </a:r>
            <a:r>
              <a:rPr lang="en-US" altLang="zh-CN" sz="2400" dirty="0">
                <a:latin typeface="微软雅黑 Light" panose="020B0502040204020203" pitchFamily="34" charset="-122"/>
                <a:ea typeface="微软雅黑 Light" panose="020B0502040204020203" pitchFamily="34" charset="-122"/>
              </a:rPr>
              <a:t>: 10-fold cross validation to estimate the prediction error </a:t>
            </a:r>
            <a:endParaRPr lang="zh-CN" altLang="en-US" sz="2400" dirty="0">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11407637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3209</TotalTime>
  <Words>483</Words>
  <Application>Microsoft Office PowerPoint</Application>
  <PresentationFormat>Widescreen</PresentationFormat>
  <Paragraphs>135</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等线</vt:lpstr>
      <vt:lpstr>等线 Light</vt:lpstr>
      <vt:lpstr>微软雅黑</vt:lpstr>
      <vt:lpstr>微软雅黑 Light</vt:lpstr>
      <vt:lpstr>Arial</vt:lpstr>
      <vt:lpstr>Calibri</vt:lpstr>
      <vt:lpstr>Impact</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李益达</dc:creator>
  <cp:lastModifiedBy>XING FANG</cp:lastModifiedBy>
  <cp:revision>23</cp:revision>
  <dcterms:created xsi:type="dcterms:W3CDTF">2017-06-15T09:31:05Z</dcterms:created>
  <dcterms:modified xsi:type="dcterms:W3CDTF">2019-05-10T16:42:37Z</dcterms:modified>
</cp:coreProperties>
</file>

<file path=docProps/thumbnail.jpeg>
</file>